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3.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8.jpg" ContentType="image/jpeg"/>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1"/>
  </p:notesMasterIdLst>
  <p:handoutMasterIdLst>
    <p:handoutMasterId r:id="rId62"/>
  </p:handoutMasterIdLst>
  <p:sldIdLst>
    <p:sldId id="278" r:id="rId5"/>
    <p:sldId id="281" r:id="rId6"/>
    <p:sldId id="292" r:id="rId7"/>
    <p:sldId id="283" r:id="rId8"/>
    <p:sldId id="293" r:id="rId9"/>
    <p:sldId id="282" r:id="rId10"/>
    <p:sldId id="294" r:id="rId11"/>
    <p:sldId id="295" r:id="rId12"/>
    <p:sldId id="296" r:id="rId13"/>
    <p:sldId id="297" r:id="rId14"/>
    <p:sldId id="298" r:id="rId15"/>
    <p:sldId id="299" r:id="rId16"/>
    <p:sldId id="301" r:id="rId17"/>
    <p:sldId id="303" r:id="rId18"/>
    <p:sldId id="306" r:id="rId19"/>
    <p:sldId id="308" r:id="rId20"/>
    <p:sldId id="315" r:id="rId21"/>
    <p:sldId id="310" r:id="rId22"/>
    <p:sldId id="316" r:id="rId23"/>
    <p:sldId id="317" r:id="rId24"/>
    <p:sldId id="318" r:id="rId25"/>
    <p:sldId id="314" r:id="rId26"/>
    <p:sldId id="312" r:id="rId27"/>
    <p:sldId id="279" r:id="rId28"/>
    <p:sldId id="319" r:id="rId29"/>
    <p:sldId id="320" r:id="rId30"/>
    <p:sldId id="321" r:id="rId31"/>
    <p:sldId id="322" r:id="rId32"/>
    <p:sldId id="323" r:id="rId33"/>
    <p:sldId id="324" r:id="rId34"/>
    <p:sldId id="325" r:id="rId35"/>
    <p:sldId id="326" r:id="rId36"/>
    <p:sldId id="327" r:id="rId37"/>
    <p:sldId id="333" r:id="rId38"/>
    <p:sldId id="328" r:id="rId39"/>
    <p:sldId id="334" r:id="rId40"/>
    <p:sldId id="335" r:id="rId41"/>
    <p:sldId id="336" r:id="rId42"/>
    <p:sldId id="337" r:id="rId43"/>
    <p:sldId id="338" r:id="rId44"/>
    <p:sldId id="344" r:id="rId45"/>
    <p:sldId id="345" r:id="rId46"/>
    <p:sldId id="346" r:id="rId47"/>
    <p:sldId id="347" r:id="rId48"/>
    <p:sldId id="348" r:id="rId49"/>
    <p:sldId id="349" r:id="rId50"/>
    <p:sldId id="350" r:id="rId51"/>
    <p:sldId id="330" r:id="rId52"/>
    <p:sldId id="340" r:id="rId53"/>
    <p:sldId id="343" r:id="rId54"/>
    <p:sldId id="342" r:id="rId55"/>
    <p:sldId id="341" r:id="rId56"/>
    <p:sldId id="352" r:id="rId57"/>
    <p:sldId id="354" r:id="rId58"/>
    <p:sldId id="353" r:id="rId59"/>
    <p:sldId id="355" r:id="rId6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4" qsCatId="simple" csTypeId="urn:microsoft.com/office/officeart/2018/5/colors/Iconchunking_neutralicon_accent2_2" csCatId="accent2" phldr="1"/>
      <dgm:spPr/>
      <dgm:t>
        <a:bodyPr rtlCol="0"/>
        <a:lstStyle/>
        <a:p>
          <a:pPr rtl="0"/>
          <a:endParaRPr lang="en-US"/>
        </a:p>
      </dgm:t>
    </dgm:pt>
    <dgm:pt modelId="{49225C73-1633-42F1-AB3B-7CB183E5F8B8}">
      <dgm:prSet custT="1"/>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rtlCol="0"/>
        <a:lstStyle/>
        <a:p>
          <a:pPr>
            <a:lnSpc>
              <a:spcPct val="100000"/>
            </a:lnSpc>
            <a:defRPr cap="all"/>
          </a:pPr>
          <a:r>
            <a:rPr lang="es-ES" sz="1800" noProof="1">
              <a:latin typeface="Century Schoolbook" panose="02040604050505020304" pitchFamily="18" charset="0"/>
            </a:rPr>
            <a:t>Antecedentes</a:t>
          </a:r>
        </a:p>
      </dgm:t>
    </dgm:pt>
    <dgm:pt modelId="{1A0E2090-1D4F-438A-8766-B6030CE01ADD}" type="parTrans" cxnId="{A9154303-8225-4248-91DC-1B0156A35F07}">
      <dgm:prSet/>
      <dgm:spPr/>
      <dgm:t>
        <a:bodyPr rtlCol="0"/>
        <a:lstStyle/>
        <a:p>
          <a:pPr rtl="0"/>
          <a:endParaRPr lang="es-ES" sz="1800" noProof="1">
            <a:latin typeface="Century Schoolbook" panose="02040604050505020304" pitchFamily="18" charset="0"/>
          </a:endParaRPr>
        </a:p>
      </dgm:t>
    </dgm:pt>
    <dgm:pt modelId="{9646853A-8964-4519-A5B1-0B7D18B2983D}" type="sibTrans" cxnId="{A9154303-8225-4248-91DC-1B0156A35F07}">
      <dgm:prSet/>
      <dgm:spPr/>
      <dgm:t>
        <a:bodyPr rtlCol="0"/>
        <a:lstStyle/>
        <a:p>
          <a:pPr rtl="0"/>
          <a:endParaRPr lang="es-ES" sz="1800" noProof="1">
            <a:latin typeface="Century Schoolbook" panose="02040604050505020304" pitchFamily="18" charset="0"/>
          </a:endParaRPr>
        </a:p>
      </dgm:t>
    </dgm:pt>
    <dgm:pt modelId="{4069BEFE-07C7-4D14-93CF-9A170FA8A289}">
      <dgm:prSet custT="1"/>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pPr>
            <a:lnSpc>
              <a:spcPct val="100000"/>
            </a:lnSpc>
            <a:defRPr cap="all"/>
          </a:pPr>
          <a:r>
            <a:rPr lang="es-ES" sz="1800" noProof="1">
              <a:latin typeface="Century Schoolbook" panose="02040604050505020304" pitchFamily="18" charset="0"/>
            </a:rPr>
            <a:t>Perceptron </a:t>
          </a:r>
        </a:p>
        <a:p>
          <a:pPr>
            <a:lnSpc>
              <a:spcPct val="100000"/>
            </a:lnSpc>
            <a:defRPr cap="all"/>
          </a:pPr>
          <a:r>
            <a:rPr lang="es-ES" sz="1800" noProof="1">
              <a:latin typeface="Century Schoolbook" panose="02040604050505020304" pitchFamily="18" charset="0"/>
            </a:rPr>
            <a:t>Multicapa</a:t>
          </a:r>
        </a:p>
      </dgm:t>
    </dgm:pt>
    <dgm:pt modelId="{7971FF88-31FE-42C4-89BD-C839430A4ACE}" type="parTrans" cxnId="{FBD522AB-27EE-4AF5-BF75-5D558D700914}">
      <dgm:prSet/>
      <dgm:spPr/>
      <dgm:t>
        <a:bodyPr/>
        <a:lstStyle/>
        <a:p>
          <a:endParaRPr lang="es-MX" sz="1800">
            <a:latin typeface="Century Schoolbook" panose="02040604050505020304" pitchFamily="18" charset="0"/>
          </a:endParaRPr>
        </a:p>
      </dgm:t>
    </dgm:pt>
    <dgm:pt modelId="{0D723730-9C5E-4582-B614-E4B3C930562D}" type="sibTrans" cxnId="{FBD522AB-27EE-4AF5-BF75-5D558D700914}">
      <dgm:prSet/>
      <dgm:spPr/>
      <dgm:t>
        <a:bodyPr/>
        <a:lstStyle/>
        <a:p>
          <a:endParaRPr lang="es-MX" sz="1800">
            <a:latin typeface="Century Schoolbook" panose="02040604050505020304" pitchFamily="18" charset="0"/>
          </a:endParaRPr>
        </a:p>
      </dgm:t>
    </dgm:pt>
    <dgm:pt modelId="{230BE316-D319-4D09-BBA4-E9D3F7ACB7A8}">
      <dgm:prSet custT="1"/>
      <dgm:spPr>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rtlCol="0"/>
        <a:lstStyle/>
        <a:p>
          <a:pPr>
            <a:lnSpc>
              <a:spcPct val="100000"/>
            </a:lnSpc>
            <a:defRPr cap="all"/>
          </a:pPr>
          <a:r>
            <a:rPr lang="es-ES" sz="1800" noProof="1">
              <a:latin typeface="Century Schoolbook" panose="02040604050505020304" pitchFamily="18" charset="0"/>
            </a:rPr>
            <a:t>Perceptron </a:t>
          </a:r>
        </a:p>
        <a:p>
          <a:pPr>
            <a:lnSpc>
              <a:spcPct val="100000"/>
            </a:lnSpc>
            <a:defRPr cap="all"/>
          </a:pPr>
          <a:r>
            <a:rPr lang="es-ES" sz="1800" noProof="1">
              <a:latin typeface="Century Schoolbook" panose="02040604050505020304" pitchFamily="18" charset="0"/>
            </a:rPr>
            <a:t>Simple</a:t>
          </a:r>
        </a:p>
      </dgm:t>
    </dgm:pt>
    <dgm:pt modelId="{FB5889AE-D09F-4302-8F0A-C242F4387555}" type="parTrans" cxnId="{6EC5A9A4-B4B4-49F3-8E47-7DF82F460862}">
      <dgm:prSet/>
      <dgm:spPr/>
      <dgm:t>
        <a:bodyPr/>
        <a:lstStyle/>
        <a:p>
          <a:endParaRPr lang="es-MX" sz="1800">
            <a:latin typeface="Century Schoolbook" panose="02040604050505020304" pitchFamily="18" charset="0"/>
          </a:endParaRPr>
        </a:p>
      </dgm:t>
    </dgm:pt>
    <dgm:pt modelId="{A5835AC5-D784-4752-A71C-D9A2F9140C52}" type="sibTrans" cxnId="{6EC5A9A4-B4B4-49F3-8E47-7DF82F460862}">
      <dgm:prSet/>
      <dgm:spPr/>
      <dgm:t>
        <a:bodyPr/>
        <a:lstStyle/>
        <a:p>
          <a:endParaRPr lang="es-MX" sz="1800">
            <a:latin typeface="Century Schoolbook" panose="02040604050505020304" pitchFamily="18" charset="0"/>
          </a:endParaRPr>
        </a:p>
      </dgm:t>
    </dgm:pt>
    <dgm:pt modelId="{50B3CE7C-E10B-4E23-BD93-03664997C932}" type="pres">
      <dgm:prSet presAssocID="{01A66772-F185-4D58-B8BB-E9370D7A7A2B}" presName="root" presStyleCnt="0">
        <dgm:presLayoutVars>
          <dgm:dir/>
          <dgm:resizeHandles val="exact"/>
        </dgm:presLayoutVars>
      </dgm:prSet>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0" presStyleCnt="3"/>
      <dgm:spPr>
        <a:solidFill>
          <a:schemeClr val="tx2">
            <a:lumMod val="50000"/>
          </a:schemeClr>
        </a:solidFill>
      </dgm:spPr>
    </dgm:pt>
    <dgm:pt modelId="{DB4CA7C4-FCA1-4127-B20A-2A5C031A3CF4}" type="pres">
      <dgm:prSet presAssocID="{49225C73-1633-42F1-AB3B-7CB183E5F8B8}"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0" presStyleCnt="3">
        <dgm:presLayoutVars>
          <dgm:chMax val="1"/>
          <dgm:chPref val="1"/>
        </dgm:presLayoutVars>
      </dgm:prSet>
      <dgm:spPr/>
    </dgm:pt>
    <dgm:pt modelId="{7A4036FC-D01F-4583-B746-D823A8C29112}" type="pres">
      <dgm:prSet presAssocID="{9646853A-8964-4519-A5B1-0B7D18B2983D}" presName="sibTrans" presStyleCnt="0"/>
      <dgm:spPr/>
    </dgm:pt>
    <dgm:pt modelId="{BBC8B7F0-68B9-4029-B3CB-11777CA50B6D}" type="pres">
      <dgm:prSet presAssocID="{230BE316-D319-4D09-BBA4-E9D3F7ACB7A8}" presName="compNode" presStyleCnt="0"/>
      <dgm:spPr/>
    </dgm:pt>
    <dgm:pt modelId="{61BA7043-A0B5-42BD-9687-B05C87FCBC92}" type="pres">
      <dgm:prSet presAssocID="{230BE316-D319-4D09-BBA4-E9D3F7ACB7A8}" presName="iconBgRect" presStyleLbl="bgShp" presStyleIdx="1" presStyleCnt="3"/>
      <dgm:spPr>
        <a:xfrm>
          <a:off x="3985162" y="503862"/>
          <a:ext cx="1749937" cy="1749937"/>
        </a:xfrm>
        <a:prstGeom prst="ellipse">
          <a:avLst/>
        </a:prstGeom>
        <a:solidFill>
          <a:srgbClr val="335B74">
            <a:lumMod val="50000"/>
          </a:srgbClr>
        </a:solidFill>
        <a:ln>
          <a:noFill/>
        </a:ln>
        <a:effectLst>
          <a:outerShdw blurRad="50800" dist="12700" dir="5400000" algn="ctr" rotWithShape="0">
            <a:srgbClr val="000000">
              <a:alpha val="50000"/>
            </a:srgbClr>
          </a:outerShdw>
        </a:effectLst>
      </dgm:spPr>
    </dgm:pt>
    <dgm:pt modelId="{0280CACE-3285-45E9-8C13-FB6A3355CD39}" type="pres">
      <dgm:prSet presAssocID="{230BE316-D319-4D09-BBA4-E9D3F7ACB7A8}" presName="iconRect" presStyleLbl="node1" presStyleIdx="1"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BCCECB39-76DF-4284-A843-2E68C824AF8C}" type="pres">
      <dgm:prSet presAssocID="{230BE316-D319-4D09-BBA4-E9D3F7ACB7A8}" presName="spaceRect" presStyleCnt="0"/>
      <dgm:spPr/>
    </dgm:pt>
    <dgm:pt modelId="{6F090617-5CD3-4A7C-B19D-302160D14387}" type="pres">
      <dgm:prSet presAssocID="{230BE316-D319-4D09-BBA4-E9D3F7ACB7A8}" presName="textRect" presStyleLbl="revTx" presStyleIdx="1" presStyleCnt="3">
        <dgm:presLayoutVars>
          <dgm:chMax val="1"/>
          <dgm:chPref val="1"/>
        </dgm:presLayoutVars>
      </dgm:prSet>
      <dgm:spPr/>
    </dgm:pt>
    <dgm:pt modelId="{25D7C439-F759-4D0D-B714-3813C9947191}" type="pres">
      <dgm:prSet presAssocID="{A5835AC5-D784-4752-A71C-D9A2F9140C52}" presName="sibTrans" presStyleCnt="0"/>
      <dgm:spPr/>
    </dgm:pt>
    <dgm:pt modelId="{6CF351D7-218C-4F66-80AC-81573501C390}" type="pres">
      <dgm:prSet presAssocID="{4069BEFE-07C7-4D14-93CF-9A170FA8A289}" presName="compNode" presStyleCnt="0"/>
      <dgm:spPr/>
    </dgm:pt>
    <dgm:pt modelId="{EAE468C6-7A10-425D-A583-93A9FA851DDA}" type="pres">
      <dgm:prSet presAssocID="{4069BEFE-07C7-4D14-93CF-9A170FA8A289}" presName="iconBgRect" presStyleLbl="bgShp" presStyleIdx="2" presStyleCnt="3"/>
      <dgm:spPr>
        <a:xfrm>
          <a:off x="7355943" y="503862"/>
          <a:ext cx="1749937" cy="1749937"/>
        </a:xfrm>
        <a:prstGeom prst="ellipse">
          <a:avLst/>
        </a:prstGeom>
        <a:solidFill>
          <a:srgbClr val="335B74">
            <a:lumMod val="50000"/>
          </a:srgbClr>
        </a:solidFill>
        <a:ln>
          <a:noFill/>
        </a:ln>
        <a:effectLst>
          <a:outerShdw blurRad="50800" dist="12700" dir="5400000" algn="ctr" rotWithShape="0">
            <a:srgbClr val="000000">
              <a:alpha val="50000"/>
            </a:srgbClr>
          </a:outerShdw>
        </a:effectLst>
      </dgm:spPr>
    </dgm:pt>
    <dgm:pt modelId="{391441D8-C87E-4E39-971D-E6971608B8A7}" type="pres">
      <dgm:prSet presAssocID="{4069BEFE-07C7-4D14-93CF-9A170FA8A289}" presName="iconRect" presStyleLbl="nod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59010332-855E-4828-B38E-F7E004C3C15F}" type="pres">
      <dgm:prSet presAssocID="{4069BEFE-07C7-4D14-93CF-9A170FA8A289}" presName="spaceRect" presStyleCnt="0"/>
      <dgm:spPr/>
    </dgm:pt>
    <dgm:pt modelId="{2B0B9D3A-13F7-4E60-80B1-355FD0262A86}" type="pres">
      <dgm:prSet presAssocID="{4069BEFE-07C7-4D14-93CF-9A170FA8A289}"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0"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676D3A6A-6EA7-4483-BB12-0BD4A7D7AF9D}" type="presOf" srcId="{01A66772-F185-4D58-B8BB-E9370D7A7A2B}" destId="{50B3CE7C-E10B-4E23-BD93-03664997C932}" srcOrd="0" destOrd="0" presId="urn:microsoft.com/office/officeart/2018/5/layout/IconCircleLabelList"/>
    <dgm:cxn modelId="{4700106E-15C1-4831-9ABB-C7FF0625981E}" type="presOf" srcId="{4069BEFE-07C7-4D14-93CF-9A170FA8A289}" destId="{2B0B9D3A-13F7-4E60-80B1-355FD0262A86}" srcOrd="0" destOrd="0" presId="urn:microsoft.com/office/officeart/2018/5/layout/IconCircleLabelList"/>
    <dgm:cxn modelId="{6EC5A9A4-B4B4-49F3-8E47-7DF82F460862}" srcId="{01A66772-F185-4D58-B8BB-E9370D7A7A2B}" destId="{230BE316-D319-4D09-BBA4-E9D3F7ACB7A8}" srcOrd="1" destOrd="0" parTransId="{FB5889AE-D09F-4302-8F0A-C242F4387555}" sibTransId="{A5835AC5-D784-4752-A71C-D9A2F9140C52}"/>
    <dgm:cxn modelId="{FBD522AB-27EE-4AF5-BF75-5D558D700914}" srcId="{01A66772-F185-4D58-B8BB-E9370D7A7A2B}" destId="{4069BEFE-07C7-4D14-93CF-9A170FA8A289}" srcOrd="2" destOrd="0" parTransId="{7971FF88-31FE-42C4-89BD-C839430A4ACE}" sibTransId="{0D723730-9C5E-4582-B614-E4B3C930562D}"/>
    <dgm:cxn modelId="{8CE007FF-5FAF-4F85-9BCE-66C6202048A0}" type="presOf" srcId="{230BE316-D319-4D09-BBA4-E9D3F7ACB7A8}" destId="{6F090617-5CD3-4A7C-B19D-302160D14387}" srcOrd="0" destOrd="0" presId="urn:microsoft.com/office/officeart/2018/5/layout/IconCircleLabelList"/>
    <dgm:cxn modelId="{2772E199-56B0-4310-A55E-67D00CA3E59E}" type="presParOf" srcId="{50B3CE7C-E10B-4E23-BD93-03664997C932}" destId="{C998AB0A-577D-44AA-A068-F634DDE7BD47}" srcOrd="0"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D682B7E8-3D6A-4122-A50C-7E5FACE734E2}" type="presParOf" srcId="{50B3CE7C-E10B-4E23-BD93-03664997C932}" destId="{7A4036FC-D01F-4583-B746-D823A8C29112}" srcOrd="1" destOrd="0" presId="urn:microsoft.com/office/officeart/2018/5/layout/IconCircleLabelList"/>
    <dgm:cxn modelId="{C9247D0B-1581-4A43-A6FD-E931AE6D189C}" type="presParOf" srcId="{50B3CE7C-E10B-4E23-BD93-03664997C932}" destId="{BBC8B7F0-68B9-4029-B3CB-11777CA50B6D}" srcOrd="2" destOrd="0" presId="urn:microsoft.com/office/officeart/2018/5/layout/IconCircleLabelList"/>
    <dgm:cxn modelId="{64BCE0AB-E068-4CE9-9D53-A0A24C647EC1}" type="presParOf" srcId="{BBC8B7F0-68B9-4029-B3CB-11777CA50B6D}" destId="{61BA7043-A0B5-42BD-9687-B05C87FCBC92}" srcOrd="0" destOrd="0" presId="urn:microsoft.com/office/officeart/2018/5/layout/IconCircleLabelList"/>
    <dgm:cxn modelId="{8DDBB244-966D-4590-A556-8EEE0C29DE5E}" type="presParOf" srcId="{BBC8B7F0-68B9-4029-B3CB-11777CA50B6D}" destId="{0280CACE-3285-45E9-8C13-FB6A3355CD39}" srcOrd="1" destOrd="0" presId="urn:microsoft.com/office/officeart/2018/5/layout/IconCircleLabelList"/>
    <dgm:cxn modelId="{2A3DE0D7-5AF9-4E81-929F-D20C4F2770D8}" type="presParOf" srcId="{BBC8B7F0-68B9-4029-B3CB-11777CA50B6D}" destId="{BCCECB39-76DF-4284-A843-2E68C824AF8C}" srcOrd="2" destOrd="0" presId="urn:microsoft.com/office/officeart/2018/5/layout/IconCircleLabelList"/>
    <dgm:cxn modelId="{AD512D7C-CFA2-4ACB-A57D-16EFD12A1317}" type="presParOf" srcId="{BBC8B7F0-68B9-4029-B3CB-11777CA50B6D}" destId="{6F090617-5CD3-4A7C-B19D-302160D14387}" srcOrd="3" destOrd="0" presId="urn:microsoft.com/office/officeart/2018/5/layout/IconCircleLabelList"/>
    <dgm:cxn modelId="{3C37C776-60B9-4432-BB03-EF7068C4596A}" type="presParOf" srcId="{50B3CE7C-E10B-4E23-BD93-03664997C932}" destId="{25D7C439-F759-4D0D-B714-3813C9947191}" srcOrd="3" destOrd="0" presId="urn:microsoft.com/office/officeart/2018/5/layout/IconCircleLabelList"/>
    <dgm:cxn modelId="{8F234FD3-0F0B-4A02-9B96-0F11CA7DB370}" type="presParOf" srcId="{50B3CE7C-E10B-4E23-BD93-03664997C932}" destId="{6CF351D7-218C-4F66-80AC-81573501C390}" srcOrd="4" destOrd="0" presId="urn:microsoft.com/office/officeart/2018/5/layout/IconCircleLabelList"/>
    <dgm:cxn modelId="{22CD235B-8089-40F5-B22E-5A271C09083D}" type="presParOf" srcId="{6CF351D7-218C-4F66-80AC-81573501C390}" destId="{EAE468C6-7A10-425D-A583-93A9FA851DDA}" srcOrd="0" destOrd="0" presId="urn:microsoft.com/office/officeart/2018/5/layout/IconCircleLabelList"/>
    <dgm:cxn modelId="{B427D23F-2F9E-4CE7-9196-7FD031CC1545}" type="presParOf" srcId="{6CF351D7-218C-4F66-80AC-81573501C390}" destId="{391441D8-C87E-4E39-971D-E6971608B8A7}" srcOrd="1" destOrd="0" presId="urn:microsoft.com/office/officeart/2018/5/layout/IconCircleLabelList"/>
    <dgm:cxn modelId="{1B129098-BAFF-4F47-93F1-3D61DA812D2A}" type="presParOf" srcId="{6CF351D7-218C-4F66-80AC-81573501C390}" destId="{59010332-855E-4828-B38E-F7E004C3C15F}" srcOrd="2" destOrd="0" presId="urn:microsoft.com/office/officeart/2018/5/layout/IconCircleLabelList"/>
    <dgm:cxn modelId="{CC680EA6-12FD-42B9-AC31-E1B577B527CE}" type="presParOf" srcId="{6CF351D7-218C-4F66-80AC-81573501C390}" destId="{2B0B9D3A-13F7-4E60-80B1-355FD0262A86}"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8CDD9-0C56-4401-ADB1-8B48DAB2C96F}">
      <dsp:nvSpPr>
        <dsp:cNvPr id="0" name=""/>
        <dsp:cNvSpPr/>
      </dsp:nvSpPr>
      <dsp:spPr>
        <a:xfrm>
          <a:off x="614381" y="503862"/>
          <a:ext cx="1749937" cy="1749937"/>
        </a:xfrm>
        <a:prstGeom prst="ellipse">
          <a:avLst/>
        </a:prstGeom>
        <a:solidFill>
          <a:schemeClr val="tx2">
            <a:lumMod val="5000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DB4CA7C4-FCA1-4127-B20A-2A5C031A3CF4}">
      <dsp:nvSpPr>
        <dsp:cNvPr id="0" name=""/>
        <dsp:cNvSpPr/>
      </dsp:nvSpPr>
      <dsp:spPr>
        <a:xfrm>
          <a:off x="987318" y="876800"/>
          <a:ext cx="1004062" cy="100406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E6FE37A-5DB0-4899-9FCB-0CE39BC185F8}">
      <dsp:nvSpPr>
        <dsp:cNvPr id="0" name=""/>
        <dsp:cNvSpPr/>
      </dsp:nvSpPr>
      <dsp:spPr>
        <a:xfrm>
          <a:off x="54974" y="2798862"/>
          <a:ext cx="2868750" cy="72000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cap="all"/>
          </a:pPr>
          <a:r>
            <a:rPr lang="es-ES" sz="1800" kern="1200" noProof="1">
              <a:latin typeface="Century Schoolbook" panose="02040604050505020304" pitchFamily="18" charset="0"/>
            </a:rPr>
            <a:t>Antecedentes</a:t>
          </a:r>
        </a:p>
      </dsp:txBody>
      <dsp:txXfrm>
        <a:off x="54974" y="2798862"/>
        <a:ext cx="2868750" cy="720000"/>
      </dsp:txXfrm>
    </dsp:sp>
    <dsp:sp modelId="{61BA7043-A0B5-42BD-9687-B05C87FCBC92}">
      <dsp:nvSpPr>
        <dsp:cNvPr id="0" name=""/>
        <dsp:cNvSpPr/>
      </dsp:nvSpPr>
      <dsp:spPr>
        <a:xfrm>
          <a:off x="3985162" y="503862"/>
          <a:ext cx="1749937" cy="1749937"/>
        </a:xfrm>
        <a:prstGeom prst="ellipse">
          <a:avLst/>
        </a:prstGeom>
        <a:solidFill>
          <a:srgbClr val="335B74">
            <a:lumMod val="50000"/>
          </a:srgb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0280CACE-3285-45E9-8C13-FB6A3355CD39}">
      <dsp:nvSpPr>
        <dsp:cNvPr id="0" name=""/>
        <dsp:cNvSpPr/>
      </dsp:nvSpPr>
      <dsp:spPr>
        <a:xfrm>
          <a:off x="4358099" y="876800"/>
          <a:ext cx="1004062" cy="100406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F090617-5CD3-4A7C-B19D-302160D14387}">
      <dsp:nvSpPr>
        <dsp:cNvPr id="0" name=""/>
        <dsp:cNvSpPr/>
      </dsp:nvSpPr>
      <dsp:spPr>
        <a:xfrm>
          <a:off x="3425756" y="2798862"/>
          <a:ext cx="2868750" cy="72000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cap="all"/>
          </a:pPr>
          <a:r>
            <a:rPr lang="es-ES" sz="1800" kern="1200" noProof="1">
              <a:latin typeface="Century Schoolbook" panose="02040604050505020304" pitchFamily="18" charset="0"/>
            </a:rPr>
            <a:t>Perceptron </a:t>
          </a:r>
        </a:p>
        <a:p>
          <a:pPr marL="0" lvl="0" indent="0" algn="ctr" defTabSz="800100">
            <a:lnSpc>
              <a:spcPct val="100000"/>
            </a:lnSpc>
            <a:spcBef>
              <a:spcPct val="0"/>
            </a:spcBef>
            <a:spcAft>
              <a:spcPct val="35000"/>
            </a:spcAft>
            <a:buNone/>
            <a:defRPr cap="all"/>
          </a:pPr>
          <a:r>
            <a:rPr lang="es-ES" sz="1800" kern="1200" noProof="1">
              <a:latin typeface="Century Schoolbook" panose="02040604050505020304" pitchFamily="18" charset="0"/>
            </a:rPr>
            <a:t>Simple</a:t>
          </a:r>
        </a:p>
      </dsp:txBody>
      <dsp:txXfrm>
        <a:off x="3425756" y="2798862"/>
        <a:ext cx="2868750" cy="720000"/>
      </dsp:txXfrm>
    </dsp:sp>
    <dsp:sp modelId="{EAE468C6-7A10-425D-A583-93A9FA851DDA}">
      <dsp:nvSpPr>
        <dsp:cNvPr id="0" name=""/>
        <dsp:cNvSpPr/>
      </dsp:nvSpPr>
      <dsp:spPr>
        <a:xfrm>
          <a:off x="7355943" y="503862"/>
          <a:ext cx="1749937" cy="1749937"/>
        </a:xfrm>
        <a:prstGeom prst="ellipse">
          <a:avLst/>
        </a:prstGeom>
        <a:solidFill>
          <a:srgbClr val="335B74">
            <a:lumMod val="50000"/>
          </a:srgb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391441D8-C87E-4E39-971D-E6971608B8A7}">
      <dsp:nvSpPr>
        <dsp:cNvPr id="0" name=""/>
        <dsp:cNvSpPr/>
      </dsp:nvSpPr>
      <dsp:spPr>
        <a:xfrm>
          <a:off x="7728881" y="876800"/>
          <a:ext cx="1004062" cy="100406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B0B9D3A-13F7-4E60-80B1-355FD0262A86}">
      <dsp:nvSpPr>
        <dsp:cNvPr id="0" name=""/>
        <dsp:cNvSpPr/>
      </dsp:nvSpPr>
      <dsp:spPr>
        <a:xfrm>
          <a:off x="6796537" y="2798862"/>
          <a:ext cx="2868750" cy="720000"/>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s-ES" sz="1800" kern="1200" noProof="1">
              <a:latin typeface="Century Schoolbook" panose="02040604050505020304" pitchFamily="18" charset="0"/>
            </a:rPr>
            <a:t>Perceptron </a:t>
          </a:r>
        </a:p>
        <a:p>
          <a:pPr marL="0" lvl="0" indent="0" algn="ctr" defTabSz="800100">
            <a:lnSpc>
              <a:spcPct val="100000"/>
            </a:lnSpc>
            <a:spcBef>
              <a:spcPct val="0"/>
            </a:spcBef>
            <a:spcAft>
              <a:spcPct val="35000"/>
            </a:spcAft>
            <a:buNone/>
            <a:defRPr cap="all"/>
          </a:pPr>
          <a:r>
            <a:rPr lang="es-ES" sz="1800" kern="1200" noProof="1">
              <a:latin typeface="Century Schoolbook" panose="02040604050505020304" pitchFamily="18" charset="0"/>
            </a:rPr>
            <a:t>Multicapa</a:t>
          </a:r>
        </a:p>
      </dsp:txBody>
      <dsp:txXfrm>
        <a:off x="6796537" y="2798862"/>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o de la lista de etiquetas de círculo"/>
  <dgm:desc val="Se usa para mostrar fragmentos no secuenciales o agrupados de información acompañados de elementos visuales relacionados. Funciona mejor con iconos o imágenes pequeñas con leyendas de texto brev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B0FAE97-1210-4E36-A60A-8BA798A12A99}" type="datetime1">
              <a:rPr lang="es-ES" smtClean="0"/>
              <a:t>19/09/2022</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s-ES" smtClean="0"/>
              <a:t>‹Nº›</a:t>
            </a:fld>
            <a:endParaRPr lang="es-ES"/>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D3D879-06F7-4BB3-9FD8-DADB216A1AB3}" type="datetime1">
              <a:rPr lang="es-ES" noProof="0" smtClean="0"/>
              <a:t>19/09/2022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es-ES" noProof="0" smtClean="0"/>
              <a:t>‹Nº›</a:t>
            </a:fld>
            <a:endParaRPr lang="es-ES" noProof="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ángulo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E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es-ES" noProof="0"/>
              <a:t>Haga clic para modificar el estilo de título del patrón</a:t>
            </a:r>
          </a:p>
        </p:txBody>
      </p:sp>
      <p:sp>
        <p:nvSpPr>
          <p:cNvPr id="3" name="Subtítulo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es-ES" noProof="0"/>
              <a:t>Haga clic para modificar el estilo de subtítulo del patrón</a:t>
            </a:r>
          </a:p>
        </p:txBody>
      </p:sp>
      <p:sp>
        <p:nvSpPr>
          <p:cNvPr id="4" name="Marcador de fecha 3"/>
          <p:cNvSpPr>
            <a:spLocks noGrp="1"/>
          </p:cNvSpPr>
          <p:nvPr>
            <p:ph type="dt" sz="half" idx="10"/>
          </p:nvPr>
        </p:nvSpPr>
        <p:spPr/>
        <p:txBody>
          <a:bodyPr rtlCol="0"/>
          <a:lstStyle>
            <a:lvl1pPr algn="l">
              <a:defRPr/>
            </a:lvl1pPr>
          </a:lstStyle>
          <a:p>
            <a:pPr rtl="0"/>
            <a:fld id="{14CEBD4D-085C-498A-87ED-B94FC4CBCFC7}" type="datetime1">
              <a:rPr lang="es-ES" noProof="0" smtClean="0"/>
              <a:t>19/09/2022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AA3C0138-BF83-46A1-914E-F1E2A8306695}" type="datetime1">
              <a:rPr lang="es-ES" noProof="0" smtClean="0"/>
              <a:t>19/09/2022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762000"/>
            <a:ext cx="2628900" cy="5410200"/>
          </a:xfrm>
        </p:spPr>
        <p:txBody>
          <a:bodyPr vert="eaVert" lIns="45720" tIns="91440" rIns="45720" bIns="91440"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990601" y="762000"/>
            <a:ext cx="7581900" cy="54102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900568A9-B9DF-49AA-9F31-6F462455E52A}" type="datetime1">
              <a:rPr lang="es-ES" noProof="0" smtClean="0"/>
              <a:t>19/09/2022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7" name="Conector recto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44DC918-9477-44C9-87CA-58BC8D7EC64E}" type="datetime1">
              <a:rPr lang="es-ES" noProof="0" smtClean="0"/>
              <a:t>19/09/2022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ángulo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E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CBAA7CFC-FF55-48D5-B9D9-FA93FB0A1F63}" type="datetime1">
              <a:rPr lang="es-ES" noProof="0" smtClean="0"/>
              <a:t>19/09/2022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1024128" y="585216"/>
            <a:ext cx="9720072" cy="1499616"/>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024127" y="2286000"/>
            <a:ext cx="4754880" cy="402336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5989320" y="2286000"/>
            <a:ext cx="4754880" cy="402336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BE9DBD11-34E4-448E-809B-329C5E8C1419}" type="datetime1">
              <a:rPr lang="es-ES" noProof="0" smtClean="0"/>
              <a:t>19/09/2022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24128" y="2967788"/>
            <a:ext cx="4754880" cy="334157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noProof="0"/>
              <a:t>Haga clic para modificar los estilos de texto del patrón</a:t>
            </a:r>
          </a:p>
        </p:txBody>
      </p:sp>
      <p:sp>
        <p:nvSpPr>
          <p:cNvPr id="6" name="Marcador de posición de contenido 5"/>
          <p:cNvSpPr>
            <a:spLocks noGrp="1"/>
          </p:cNvSpPr>
          <p:nvPr>
            <p:ph sz="quarter" idx="4"/>
          </p:nvPr>
        </p:nvSpPr>
        <p:spPr>
          <a:xfrm>
            <a:off x="5990888" y="2967788"/>
            <a:ext cx="4754880" cy="334157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D5DB1031-BFAF-464E-A517-D151D571897F}" type="datetime1">
              <a:rPr lang="es-ES" noProof="0" smtClean="0"/>
              <a:t>19/09/2022</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C9BED521-1CC1-404B-8AD1-BBD24E269425}" type="datetime1">
              <a:rPr lang="es-ES" noProof="0" smtClean="0"/>
              <a:t>19/09/2022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A53E9304-DC69-42FE-B771-884D748CD27D}" type="datetime1">
              <a:rPr lang="es-ES" noProof="0" smtClean="0"/>
              <a:t>19/09/2022</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ítulo 7"/>
          <p:cNvSpPr>
            <a:spLocks noGrp="1"/>
          </p:cNvSpPr>
          <p:nvPr>
            <p:ph type="title" hasCustomPrompt="1"/>
          </p:nvPr>
        </p:nvSpPr>
        <p:spPr>
          <a:xfrm>
            <a:off x="1024128" y="471509"/>
            <a:ext cx="4389120" cy="1737360"/>
          </a:xfrm>
        </p:spPr>
        <p:txBody>
          <a:bodyPr rtlCol="0">
            <a:noAutofit/>
          </a:bodyPr>
          <a:lstStyle>
            <a:lvl1pPr>
              <a:lnSpc>
                <a:spcPct val="80000"/>
              </a:lnSpc>
              <a:defRPr sz="4000"/>
            </a:lvl1pPr>
          </a:lstStyle>
          <a:p>
            <a:pPr rtl="0"/>
            <a:r>
              <a:rPr lang="es-ES" noProof="0"/>
              <a:t>Haga clic para modificar el estilo del título del patrón</a:t>
            </a:r>
          </a:p>
        </p:txBody>
      </p:sp>
      <p:sp>
        <p:nvSpPr>
          <p:cNvPr id="3" name="Marcador de posición de contenido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3993D1A9-6AEF-4FF0-93A8-BB445C605128}" type="datetime1">
              <a:rPr lang="es-ES" noProof="0" smtClean="0"/>
              <a:t>19/09/2022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BFAA2184-F169-47A9-9381-0045417AD705}" type="datetime1">
              <a:rPr lang="es-ES" noProof="0" smtClean="0"/>
              <a:t>19/09/2022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867E5644-1E61-4311-A31E-84CB9C7AA8A9}"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EC354E2A-D5C7-4832-8F7D-7F0C53F06735}" type="datetime1">
              <a:rPr lang="es-ES" noProof="0" smtClean="0"/>
              <a:t>19/09/2022</a:t>
            </a:fld>
            <a:endParaRPr lang="es-ES" noProof="0"/>
          </a:p>
        </p:txBody>
      </p:sp>
      <p:sp>
        <p:nvSpPr>
          <p:cNvPr id="5" name="Marcador de pie de página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es-ES" noProof="0"/>
          </a:p>
        </p:txBody>
      </p:sp>
      <p:sp>
        <p:nvSpPr>
          <p:cNvPr id="6" name="Marcador de posición de número de diapositiva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es-ES" noProof="0" smtClean="0"/>
              <a:pPr rtl="0"/>
              <a:t>‹Nº›</a:t>
            </a:fld>
            <a:endParaRPr lang="es-ES" noProof="0"/>
          </a:p>
        </p:txBody>
      </p:sp>
      <p:cxnSp>
        <p:nvCxnSpPr>
          <p:cNvPr id="7" name="Conector recto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microsoft.com/office/2007/relationships/hdphoto" Target="../media/hdphoto1.wdp"/><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50.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microsoft.com/office/2007/relationships/hdphoto" Target="../media/hdphoto1.wdp"/><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hyperlink" Target="https://drive.google.com/file/d/1UsoYSWypNjRth-Xs81FsoyqWDSdnhjIB/view" TargetMode="Externa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1.wdp"/><Relationship Id="rId7"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hyperlink" Target="https://colab.research.google.com/drive/1ZJBN9zgGU9e-uwfzIvKMbAXg8Tkh4C66#scrollTo=v_oOZ5KN_YH6"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51.png"/><Relationship Id="rId12"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hyperlink" Target="https://colab.research.google.com/drive/1ZJBN9zgGU9e-uwfzIvKMbAXg8Tkh4C66#scrollTo=v_oOZ5KN_YH6" TargetMode="External"/><Relationship Id="rId4" Type="http://schemas.microsoft.com/office/2007/relationships/hdphoto" Target="../media/hdphoto1.wdp"/><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hdphoto" Target="../media/hdphoto1.wdp"/><Relationship Id="rId7"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hyperlink" Target="https://colab.research.google.com/drive/1ZJBN9zgGU9e-uwfzIvKMbAXg8Tkh4C66#scrollTo=6_v80kT8SqEX" TargetMode="External"/><Relationship Id="rId4" Type="http://schemas.openxmlformats.org/officeDocument/2006/relationships/image" Target="../media/image49.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colab.research.google.com/drive/1RR2PiufZjV6VbGLAkhdlWEH6YnI2e8v9?usp=sharing"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4.png"/><Relationship Id="rId3" Type="http://schemas.openxmlformats.org/officeDocument/2006/relationships/image" Target="../media/image470.png"/><Relationship Id="rId7" Type="http://schemas.openxmlformats.org/officeDocument/2006/relationships/image" Target="../media/image510.png"/><Relationship Id="rId12" Type="http://schemas.openxmlformats.org/officeDocument/2006/relationships/image" Target="../media/image560.png"/><Relationship Id="rId2"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500.png"/><Relationship Id="rId11" Type="http://schemas.openxmlformats.org/officeDocument/2006/relationships/image" Target="../media/image550.png"/><Relationship Id="rId5" Type="http://schemas.openxmlformats.org/officeDocument/2006/relationships/image" Target="../media/image490.png"/><Relationship Id="rId10" Type="http://schemas.openxmlformats.org/officeDocument/2006/relationships/image" Target="../media/image540.png"/><Relationship Id="rId4" Type="http://schemas.openxmlformats.org/officeDocument/2006/relationships/image" Target="../media/image480.png"/><Relationship Id="rId9" Type="http://schemas.openxmlformats.org/officeDocument/2006/relationships/image" Target="../media/image530.png"/><Relationship Id="rId1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70.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gif"/></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hyperlink" Target="https://colab.research.google.com/drive/1T6cwqty6dvzA0fbC7PPyVzgNiN2E42FA?usp=sharin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4.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80.pn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wdp"/><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E332350-E516-1AA1-AF73-1CFEA4F65595}"/>
              </a:ext>
            </a:extLst>
          </p:cNvPr>
          <p:cNvPicPr>
            <a:picLocks noChangeAspect="1"/>
          </p:cNvPicPr>
          <p:nvPr/>
        </p:nvPicPr>
        <p:blipFill>
          <a:blip r:embed="rId2"/>
          <a:stretch>
            <a:fillRect/>
          </a:stretch>
        </p:blipFill>
        <p:spPr>
          <a:xfrm>
            <a:off x="9586221" y="431728"/>
            <a:ext cx="2257425" cy="2028825"/>
          </a:xfrm>
          <a:prstGeom prst="rect">
            <a:avLst/>
          </a:prstGeom>
        </p:spPr>
      </p:pic>
      <p:pic>
        <p:nvPicPr>
          <p:cNvPr id="12" name="Imagen 11">
            <a:extLst>
              <a:ext uri="{FF2B5EF4-FFF2-40B4-BE49-F238E27FC236}">
                <a16:creationId xmlns:a16="http://schemas.microsoft.com/office/drawing/2014/main" id="{42C166CA-D10C-5CC3-B047-DD66BD47AAD0}"/>
              </a:ext>
            </a:extLst>
          </p:cNvPr>
          <p:cNvPicPr>
            <a:picLocks noChangeAspect="1"/>
          </p:cNvPicPr>
          <p:nvPr/>
        </p:nvPicPr>
        <p:blipFill>
          <a:blip r:embed="rId3"/>
          <a:stretch>
            <a:fillRect/>
          </a:stretch>
        </p:blipFill>
        <p:spPr>
          <a:xfrm>
            <a:off x="443679" y="431729"/>
            <a:ext cx="1385742" cy="2028825"/>
          </a:xfrm>
          <a:prstGeom prst="rect">
            <a:avLst/>
          </a:prstGeom>
        </p:spPr>
      </p:pic>
      <p:sp>
        <p:nvSpPr>
          <p:cNvPr id="14" name="CuadroTexto 13">
            <a:extLst>
              <a:ext uri="{FF2B5EF4-FFF2-40B4-BE49-F238E27FC236}">
                <a16:creationId xmlns:a16="http://schemas.microsoft.com/office/drawing/2014/main" id="{A4A867D9-9F23-EBB0-BC75-F966360A91B6}"/>
              </a:ext>
            </a:extLst>
          </p:cNvPr>
          <p:cNvSpPr txBox="1"/>
          <p:nvPr/>
        </p:nvSpPr>
        <p:spPr>
          <a:xfrm>
            <a:off x="2388842" y="2767280"/>
            <a:ext cx="7414316" cy="830997"/>
          </a:xfrm>
          <a:prstGeom prst="rect">
            <a:avLst/>
          </a:prstGeom>
          <a:noFill/>
        </p:spPr>
        <p:txBody>
          <a:bodyPr wrap="square" rtlCol="0">
            <a:spAutoFit/>
          </a:bodyPr>
          <a:lstStyle/>
          <a:p>
            <a:pPr algn="ctr"/>
            <a:r>
              <a:rPr lang="es-MX" sz="4800" dirty="0">
                <a:effectLst>
                  <a:outerShdw blurRad="38100" dist="38100" dir="2700000" algn="tl">
                    <a:srgbClr val="000000">
                      <a:alpha val="43137"/>
                    </a:srgbClr>
                  </a:outerShdw>
                </a:effectLst>
                <a:latin typeface="Century Schoolbook" panose="02040604050505020304" pitchFamily="18" charset="0"/>
              </a:rPr>
              <a:t>Perceptrón Simple</a:t>
            </a:r>
          </a:p>
        </p:txBody>
      </p:sp>
      <p:pic>
        <p:nvPicPr>
          <p:cNvPr id="16" name="Imagen 15">
            <a:extLst>
              <a:ext uri="{FF2B5EF4-FFF2-40B4-BE49-F238E27FC236}">
                <a16:creationId xmlns:a16="http://schemas.microsoft.com/office/drawing/2014/main" id="{9F8866DA-2F2B-7679-9FC9-59EFE9E9FDB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17" name="CuadroTexto 16">
            <a:extLst>
              <a:ext uri="{FF2B5EF4-FFF2-40B4-BE49-F238E27FC236}">
                <a16:creationId xmlns:a16="http://schemas.microsoft.com/office/drawing/2014/main" id="{BDA83F6E-85AB-BA59-F1EB-2B30A649D37A}"/>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Tree>
    <p:extLst>
      <p:ext uri="{BB962C8B-B14F-4D97-AF65-F5344CB8AC3E}">
        <p14:creationId xmlns:p14="http://schemas.microsoft.com/office/powerpoint/2010/main" val="292678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Modelo Rosenblatt</a:t>
            </a:r>
          </a:p>
          <a:p>
            <a:endParaRPr lang="es-MX" dirty="0"/>
          </a:p>
        </p:txBody>
      </p:sp>
      <p:sp>
        <p:nvSpPr>
          <p:cNvPr id="4" name="CuadroTexto 3">
            <a:extLst>
              <a:ext uri="{FF2B5EF4-FFF2-40B4-BE49-F238E27FC236}">
                <a16:creationId xmlns:a16="http://schemas.microsoft.com/office/drawing/2014/main" id="{0FC1072C-A508-146E-55E5-074DD5EADF48}"/>
              </a:ext>
            </a:extLst>
          </p:cNvPr>
          <p:cNvSpPr txBox="1"/>
          <p:nvPr/>
        </p:nvSpPr>
        <p:spPr>
          <a:xfrm>
            <a:off x="1136550" y="1554890"/>
            <a:ext cx="9800853" cy="1477328"/>
          </a:xfrm>
          <a:prstGeom prst="rect">
            <a:avLst/>
          </a:prstGeom>
          <a:noFill/>
        </p:spPr>
        <p:txBody>
          <a:bodyPr wrap="square">
            <a:spAutoFit/>
          </a:bodyPr>
          <a:lstStyle/>
          <a:p>
            <a:pPr algn="just"/>
            <a:r>
              <a:rPr lang="es-MX" dirty="0">
                <a:latin typeface="Century Schoolbook" panose="02040604050505020304" pitchFamily="18" charset="0"/>
              </a:rPr>
              <a:t>E</a:t>
            </a:r>
            <a:r>
              <a:rPr lang="es-MX" sz="1800" dirty="0">
                <a:latin typeface="Century Schoolbook" panose="02040604050505020304" pitchFamily="18" charset="0"/>
              </a:rPr>
              <a:t>n 1958 Frank Rosenblatt un psicólogo del laboratorio Aeronáutico de Cornell inspirado en el trabajo de Warren McCulloch y Walter Pitts, propuso una clase de redes neuronales que denominó "perceptrones“. En 1962 que Rosenblatt implementar el </a:t>
            </a:r>
            <a:r>
              <a:rPr lang="es-MX" sz="1800" dirty="0" err="1">
                <a:latin typeface="Century Schoolbook" panose="02040604050505020304" pitchFamily="18" charset="0"/>
              </a:rPr>
              <a:t>Perceptron</a:t>
            </a:r>
            <a:r>
              <a:rPr lang="es-MX" sz="1800" dirty="0">
                <a:latin typeface="Century Schoolbook" panose="02040604050505020304" pitchFamily="18" charset="0"/>
              </a:rPr>
              <a:t> en una máquina, conocida como Mark I </a:t>
            </a:r>
            <a:r>
              <a:rPr lang="es-MX" sz="1800" dirty="0" err="1">
                <a:latin typeface="Century Schoolbook" panose="02040604050505020304" pitchFamily="18" charset="0"/>
              </a:rPr>
              <a:t>Perceptron</a:t>
            </a:r>
            <a:r>
              <a:rPr lang="es-MX" dirty="0">
                <a:latin typeface="Century Schoolbook" panose="02040604050505020304" pitchFamily="18" charset="0"/>
              </a:rPr>
              <a:t>, que</a:t>
            </a:r>
            <a:r>
              <a:rPr lang="es-MX" sz="1800" dirty="0">
                <a:latin typeface="Century Schoolbook" panose="02040604050505020304" pitchFamily="18" charset="0"/>
              </a:rPr>
              <a:t> fue diseñado para funcionar como clasificador de imágenes. </a:t>
            </a:r>
          </a:p>
        </p:txBody>
      </p:sp>
      <p:pic>
        <p:nvPicPr>
          <p:cNvPr id="27" name="Imagen 26">
            <a:extLst>
              <a:ext uri="{FF2B5EF4-FFF2-40B4-BE49-F238E27FC236}">
                <a16:creationId xmlns:a16="http://schemas.microsoft.com/office/drawing/2014/main" id="{A05AEF5A-7DD2-E9C4-128B-0CD51C0AA18E}"/>
              </a:ext>
            </a:extLst>
          </p:cNvPr>
          <p:cNvPicPr>
            <a:picLocks noChangeAspect="1"/>
          </p:cNvPicPr>
          <p:nvPr/>
        </p:nvPicPr>
        <p:blipFill>
          <a:blip r:embed="rId4"/>
          <a:stretch>
            <a:fillRect/>
          </a:stretch>
        </p:blipFill>
        <p:spPr>
          <a:xfrm>
            <a:off x="1209544" y="3258190"/>
            <a:ext cx="3887653" cy="2747755"/>
          </a:xfrm>
          <a:prstGeom prst="rect">
            <a:avLst/>
          </a:prstGeom>
          <a:ln w="38100">
            <a:solidFill>
              <a:srgbClr val="002060"/>
            </a:solidFill>
          </a:ln>
        </p:spPr>
      </p:pic>
      <p:pic>
        <p:nvPicPr>
          <p:cNvPr id="29" name="Imagen 28">
            <a:extLst>
              <a:ext uri="{FF2B5EF4-FFF2-40B4-BE49-F238E27FC236}">
                <a16:creationId xmlns:a16="http://schemas.microsoft.com/office/drawing/2014/main" id="{379164F4-7870-6D9E-FE3D-CA46E16BC3DF}"/>
              </a:ext>
            </a:extLst>
          </p:cNvPr>
          <p:cNvPicPr>
            <a:picLocks noChangeAspect="1"/>
          </p:cNvPicPr>
          <p:nvPr/>
        </p:nvPicPr>
        <p:blipFill>
          <a:blip r:embed="rId5"/>
          <a:stretch>
            <a:fillRect/>
          </a:stretch>
        </p:blipFill>
        <p:spPr>
          <a:xfrm>
            <a:off x="7094805" y="3014773"/>
            <a:ext cx="2635550" cy="3443117"/>
          </a:xfrm>
          <a:prstGeom prst="rect">
            <a:avLst/>
          </a:prstGeom>
          <a:ln w="38100">
            <a:solidFill>
              <a:srgbClr val="002060"/>
            </a:solidFill>
          </a:ln>
        </p:spPr>
      </p:pic>
    </p:spTree>
    <p:extLst>
      <p:ext uri="{BB962C8B-B14F-4D97-AF65-F5344CB8AC3E}">
        <p14:creationId xmlns:p14="http://schemas.microsoft.com/office/powerpoint/2010/main" val="1156555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Modelo Rosenblatt</a:t>
            </a:r>
          </a:p>
        </p:txBody>
      </p:sp>
      <p:sp>
        <p:nvSpPr>
          <p:cNvPr id="4" name="CuadroTexto 3">
            <a:extLst>
              <a:ext uri="{FF2B5EF4-FFF2-40B4-BE49-F238E27FC236}">
                <a16:creationId xmlns:a16="http://schemas.microsoft.com/office/drawing/2014/main" id="{0FC1072C-A508-146E-55E5-074DD5EADF48}"/>
              </a:ext>
            </a:extLst>
          </p:cNvPr>
          <p:cNvSpPr txBox="1"/>
          <p:nvPr/>
        </p:nvSpPr>
        <p:spPr>
          <a:xfrm>
            <a:off x="1257387" y="1554889"/>
            <a:ext cx="9677224" cy="923330"/>
          </a:xfrm>
          <a:prstGeom prst="rect">
            <a:avLst/>
          </a:prstGeom>
          <a:noFill/>
        </p:spPr>
        <p:txBody>
          <a:bodyPr wrap="square">
            <a:spAutoFit/>
          </a:bodyPr>
          <a:lstStyle/>
          <a:p>
            <a:pPr algn="just"/>
            <a:r>
              <a:rPr lang="es-MX" sz="1800" dirty="0">
                <a:latin typeface="Century Schoolbook" panose="02040604050505020304" pitchFamily="18" charset="0"/>
              </a:rPr>
              <a:t>Con este objetivo incluía un conjunto de 400 fotosensores distribuidos en una matriz de 20 x 20 (imágenes de 20 x 20 píxeles). Para entrenar la máquina el operador tenía que ir mostrando las fotografías a estos fotosensores.</a:t>
            </a:r>
          </a:p>
        </p:txBody>
      </p:sp>
      <p:pic>
        <p:nvPicPr>
          <p:cNvPr id="6" name="Imagen 5">
            <a:extLst>
              <a:ext uri="{FF2B5EF4-FFF2-40B4-BE49-F238E27FC236}">
                <a16:creationId xmlns:a16="http://schemas.microsoft.com/office/drawing/2014/main" id="{20395369-6DBD-0537-A3F1-3C0C0691BA90}"/>
              </a:ext>
            </a:extLst>
          </p:cNvPr>
          <p:cNvPicPr>
            <a:picLocks noChangeAspect="1"/>
          </p:cNvPicPr>
          <p:nvPr/>
        </p:nvPicPr>
        <p:blipFill>
          <a:blip r:embed="rId4"/>
          <a:stretch>
            <a:fillRect/>
          </a:stretch>
        </p:blipFill>
        <p:spPr>
          <a:xfrm>
            <a:off x="3245213" y="2739267"/>
            <a:ext cx="6496050" cy="3457575"/>
          </a:xfrm>
          <a:prstGeom prst="rect">
            <a:avLst/>
          </a:prstGeom>
          <a:ln w="38100">
            <a:solidFill>
              <a:srgbClr val="002060"/>
            </a:solidFill>
          </a:ln>
        </p:spPr>
      </p:pic>
    </p:spTree>
    <p:extLst>
      <p:ext uri="{BB962C8B-B14F-4D97-AF65-F5344CB8AC3E}">
        <p14:creationId xmlns:p14="http://schemas.microsoft.com/office/powerpoint/2010/main" val="272821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Modelo Rosenblatt</a:t>
            </a:r>
          </a:p>
        </p:txBody>
      </p:sp>
      <p:sp>
        <p:nvSpPr>
          <p:cNvPr id="4" name="CuadroTexto 3">
            <a:extLst>
              <a:ext uri="{FF2B5EF4-FFF2-40B4-BE49-F238E27FC236}">
                <a16:creationId xmlns:a16="http://schemas.microsoft.com/office/drawing/2014/main" id="{0FC1072C-A508-146E-55E5-074DD5EADF48}"/>
              </a:ext>
            </a:extLst>
          </p:cNvPr>
          <p:cNvSpPr txBox="1"/>
          <p:nvPr/>
        </p:nvSpPr>
        <p:spPr>
          <a:xfrm>
            <a:off x="4349632" y="1189598"/>
            <a:ext cx="3492734" cy="461665"/>
          </a:xfrm>
          <a:prstGeom prst="rect">
            <a:avLst/>
          </a:prstGeom>
          <a:noFill/>
        </p:spPr>
        <p:txBody>
          <a:bodyPr wrap="square">
            <a:spAutoFit/>
          </a:bodyPr>
          <a:lstStyle/>
          <a:p>
            <a:pPr algn="ctr"/>
            <a:r>
              <a:rPr lang="es-MX" sz="2400" dirty="0">
                <a:latin typeface="Century Schoolbook" panose="02040604050505020304" pitchFamily="18" charset="0"/>
              </a:rPr>
              <a:t>¿Como funcionaba? </a:t>
            </a:r>
          </a:p>
        </p:txBody>
      </p:sp>
      <p:pic>
        <p:nvPicPr>
          <p:cNvPr id="7" name="Imagen 6">
            <a:extLst>
              <a:ext uri="{FF2B5EF4-FFF2-40B4-BE49-F238E27FC236}">
                <a16:creationId xmlns:a16="http://schemas.microsoft.com/office/drawing/2014/main" id="{25AEBD92-FD12-4EC9-005B-E9F4DA14EA7C}"/>
              </a:ext>
            </a:extLst>
          </p:cNvPr>
          <p:cNvPicPr preferRelativeResize="0">
            <a:picLocks/>
          </p:cNvPicPr>
          <p:nvPr/>
        </p:nvPicPr>
        <p:blipFill>
          <a:blip r:embed="rId4"/>
          <a:stretch>
            <a:fillRect/>
          </a:stretch>
        </p:blipFill>
        <p:spPr>
          <a:xfrm>
            <a:off x="902940" y="2295681"/>
            <a:ext cx="1800000" cy="1800000"/>
          </a:xfrm>
          <a:prstGeom prst="rect">
            <a:avLst/>
          </a:prstGeom>
          <a:noFill/>
          <a:ln w="57150">
            <a:solidFill>
              <a:srgbClr val="002060"/>
            </a:solidFill>
          </a:ln>
        </p:spPr>
      </p:pic>
      <p:sp>
        <p:nvSpPr>
          <p:cNvPr id="11" name="Flecha: pentágono 10">
            <a:extLst>
              <a:ext uri="{FF2B5EF4-FFF2-40B4-BE49-F238E27FC236}">
                <a16:creationId xmlns:a16="http://schemas.microsoft.com/office/drawing/2014/main" id="{71E91490-8D49-F8F0-CC69-511AD4B3C25F}"/>
              </a:ext>
            </a:extLst>
          </p:cNvPr>
          <p:cNvSpPr/>
          <p:nvPr/>
        </p:nvSpPr>
        <p:spPr>
          <a:xfrm>
            <a:off x="927148" y="4359677"/>
            <a:ext cx="1775792" cy="888223"/>
          </a:xfrm>
          <a:prstGeom prst="homePlate">
            <a:avLst/>
          </a:prstGeom>
          <a:solidFill>
            <a:schemeClr val="accent1">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i="0" dirty="0">
                <a:solidFill>
                  <a:schemeClr val="bg1"/>
                </a:solidFill>
                <a:latin typeface="Century Schoolbook" panose="02040604050505020304" pitchFamily="18" charset="0"/>
              </a:rPr>
              <a:t>Se alimenta con imágenes a la máquina</a:t>
            </a:r>
            <a:endParaRPr lang="es-MX" sz="1400" b="1" dirty="0">
              <a:solidFill>
                <a:schemeClr val="bg1"/>
              </a:solidFill>
              <a:latin typeface="Century Schoolbook" panose="02040604050505020304" pitchFamily="18" charset="0"/>
            </a:endParaRPr>
          </a:p>
        </p:txBody>
      </p:sp>
      <p:pic>
        <p:nvPicPr>
          <p:cNvPr id="13" name="Imagen 12">
            <a:extLst>
              <a:ext uri="{FF2B5EF4-FFF2-40B4-BE49-F238E27FC236}">
                <a16:creationId xmlns:a16="http://schemas.microsoft.com/office/drawing/2014/main" id="{2D02937A-2E10-9827-DC60-29DC84C40D8A}"/>
              </a:ext>
            </a:extLst>
          </p:cNvPr>
          <p:cNvPicPr preferRelativeResize="0">
            <a:picLocks/>
          </p:cNvPicPr>
          <p:nvPr/>
        </p:nvPicPr>
        <p:blipFill>
          <a:blip r:embed="rId5"/>
          <a:stretch>
            <a:fillRect/>
          </a:stretch>
        </p:blipFill>
        <p:spPr>
          <a:xfrm>
            <a:off x="3620937" y="2295680"/>
            <a:ext cx="1800000" cy="1800000"/>
          </a:xfrm>
          <a:prstGeom prst="rect">
            <a:avLst/>
          </a:prstGeom>
          <a:noFill/>
          <a:ln w="57150">
            <a:solidFill>
              <a:srgbClr val="002060"/>
            </a:solidFill>
          </a:ln>
        </p:spPr>
      </p:pic>
      <p:sp>
        <p:nvSpPr>
          <p:cNvPr id="14" name="Flecha: pentágono 13">
            <a:extLst>
              <a:ext uri="{FF2B5EF4-FFF2-40B4-BE49-F238E27FC236}">
                <a16:creationId xmlns:a16="http://schemas.microsoft.com/office/drawing/2014/main" id="{E2322208-3AD9-7B3E-914E-3DA5A2484BF1}"/>
              </a:ext>
            </a:extLst>
          </p:cNvPr>
          <p:cNvSpPr/>
          <p:nvPr/>
        </p:nvSpPr>
        <p:spPr>
          <a:xfrm>
            <a:off x="3558267" y="4359679"/>
            <a:ext cx="1929162" cy="888223"/>
          </a:xfrm>
          <a:prstGeom prst="homePlate">
            <a:avLst/>
          </a:prstGeom>
          <a:solidFill>
            <a:schemeClr val="accent1">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bg1"/>
                </a:solidFill>
                <a:latin typeface="Century Schoolbook" panose="02040604050505020304" pitchFamily="18" charset="0"/>
              </a:rPr>
              <a:t>Etiquetar manualmente hombre o mujer</a:t>
            </a:r>
          </a:p>
        </p:txBody>
      </p:sp>
      <p:pic>
        <p:nvPicPr>
          <p:cNvPr id="16" name="Imagen 15">
            <a:extLst>
              <a:ext uri="{FF2B5EF4-FFF2-40B4-BE49-F238E27FC236}">
                <a16:creationId xmlns:a16="http://schemas.microsoft.com/office/drawing/2014/main" id="{82959405-FDA9-3B49-7682-CEAB4191AFCD}"/>
              </a:ext>
            </a:extLst>
          </p:cNvPr>
          <p:cNvPicPr preferRelativeResize="0">
            <a:picLocks/>
          </p:cNvPicPr>
          <p:nvPr/>
        </p:nvPicPr>
        <p:blipFill>
          <a:blip r:embed="rId6"/>
          <a:stretch>
            <a:fillRect/>
          </a:stretch>
        </p:blipFill>
        <p:spPr>
          <a:xfrm>
            <a:off x="6497921" y="2295679"/>
            <a:ext cx="1800000" cy="1800000"/>
          </a:xfrm>
          <a:prstGeom prst="rect">
            <a:avLst/>
          </a:prstGeom>
          <a:noFill/>
          <a:ln w="57150">
            <a:solidFill>
              <a:srgbClr val="002060"/>
            </a:solidFill>
          </a:ln>
        </p:spPr>
      </p:pic>
      <p:sp>
        <p:nvSpPr>
          <p:cNvPr id="19" name="Flecha: pentágono 18">
            <a:extLst>
              <a:ext uri="{FF2B5EF4-FFF2-40B4-BE49-F238E27FC236}">
                <a16:creationId xmlns:a16="http://schemas.microsoft.com/office/drawing/2014/main" id="{6C6E7CCD-E55E-C75E-9D63-B5D4EEB78218}"/>
              </a:ext>
            </a:extLst>
          </p:cNvPr>
          <p:cNvSpPr/>
          <p:nvPr/>
        </p:nvSpPr>
        <p:spPr>
          <a:xfrm>
            <a:off x="6433340" y="4359678"/>
            <a:ext cx="1929162" cy="888223"/>
          </a:xfrm>
          <a:prstGeom prst="homePlate">
            <a:avLst/>
          </a:prstGeom>
          <a:solidFill>
            <a:schemeClr val="accent1">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bg1"/>
                </a:solidFill>
                <a:latin typeface="Century Schoolbook" panose="02040604050505020304" pitchFamily="18" charset="0"/>
              </a:rPr>
              <a:t>Colocar otra imágenes para entrenamiento.</a:t>
            </a:r>
          </a:p>
        </p:txBody>
      </p:sp>
      <p:sp>
        <p:nvSpPr>
          <p:cNvPr id="20" name="Flecha: pentágono 19">
            <a:extLst>
              <a:ext uri="{FF2B5EF4-FFF2-40B4-BE49-F238E27FC236}">
                <a16:creationId xmlns:a16="http://schemas.microsoft.com/office/drawing/2014/main" id="{3AF1B59E-7223-D9AF-98FE-F394F96D360E}"/>
              </a:ext>
            </a:extLst>
          </p:cNvPr>
          <p:cNvSpPr/>
          <p:nvPr/>
        </p:nvSpPr>
        <p:spPr>
          <a:xfrm>
            <a:off x="9308413" y="4336307"/>
            <a:ext cx="1929162" cy="888223"/>
          </a:xfrm>
          <a:prstGeom prst="homePlate">
            <a:avLst/>
          </a:prstGeom>
          <a:solidFill>
            <a:schemeClr val="accent1">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bg1"/>
                </a:solidFill>
                <a:latin typeface="Century Schoolbook" panose="02040604050505020304" pitchFamily="18" charset="0"/>
              </a:rPr>
              <a:t>Obtener salida a través de bombillas</a:t>
            </a:r>
          </a:p>
        </p:txBody>
      </p:sp>
      <p:pic>
        <p:nvPicPr>
          <p:cNvPr id="22" name="Imagen 21">
            <a:extLst>
              <a:ext uri="{FF2B5EF4-FFF2-40B4-BE49-F238E27FC236}">
                <a16:creationId xmlns:a16="http://schemas.microsoft.com/office/drawing/2014/main" id="{48C6205D-2336-A031-1CC0-3BA4C4C0F907}"/>
              </a:ext>
            </a:extLst>
          </p:cNvPr>
          <p:cNvPicPr preferRelativeResize="0">
            <a:picLocks/>
          </p:cNvPicPr>
          <p:nvPr/>
        </p:nvPicPr>
        <p:blipFill>
          <a:blip r:embed="rId7"/>
          <a:stretch>
            <a:fillRect/>
          </a:stretch>
        </p:blipFill>
        <p:spPr>
          <a:xfrm>
            <a:off x="9215917" y="2272273"/>
            <a:ext cx="1800000" cy="1800000"/>
          </a:xfrm>
          <a:prstGeom prst="rect">
            <a:avLst/>
          </a:prstGeom>
          <a:noFill/>
          <a:ln w="57150">
            <a:solidFill>
              <a:srgbClr val="002060"/>
            </a:solidFill>
          </a:ln>
        </p:spPr>
      </p:pic>
    </p:spTree>
    <p:extLst>
      <p:ext uri="{BB962C8B-B14F-4D97-AF65-F5344CB8AC3E}">
        <p14:creationId xmlns:p14="http://schemas.microsoft.com/office/powerpoint/2010/main" val="368663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Modelo Rosenblatt</a:t>
            </a:r>
          </a:p>
        </p:txBody>
      </p:sp>
      <p:sp>
        <p:nvSpPr>
          <p:cNvPr id="4" name="CuadroTexto 3">
            <a:extLst>
              <a:ext uri="{FF2B5EF4-FFF2-40B4-BE49-F238E27FC236}">
                <a16:creationId xmlns:a16="http://schemas.microsoft.com/office/drawing/2014/main" id="{0FC1072C-A508-146E-55E5-074DD5EADF48}"/>
              </a:ext>
            </a:extLst>
          </p:cNvPr>
          <p:cNvSpPr txBox="1"/>
          <p:nvPr/>
        </p:nvSpPr>
        <p:spPr>
          <a:xfrm>
            <a:off x="422410" y="1720840"/>
            <a:ext cx="6325475" cy="3416320"/>
          </a:xfrm>
          <a:prstGeom prst="rect">
            <a:avLst/>
          </a:prstGeom>
          <a:noFill/>
        </p:spPr>
        <p:txBody>
          <a:bodyPr wrap="square">
            <a:spAutoFit/>
          </a:bodyPr>
          <a:lstStyle/>
          <a:p>
            <a:pPr algn="ctr"/>
            <a:r>
              <a:rPr lang="es-MX" b="1" dirty="0">
                <a:latin typeface="Century Schoolbook" panose="02040604050505020304" pitchFamily="18" charset="0"/>
              </a:rPr>
              <a:t>Perceptrón de Rosenblatt</a:t>
            </a:r>
          </a:p>
          <a:p>
            <a:endParaRPr lang="es-MX" dirty="0">
              <a:latin typeface="Century Schoolbook" panose="02040604050505020304" pitchFamily="18" charset="0"/>
            </a:endParaRPr>
          </a:p>
          <a:p>
            <a:pPr algn="just"/>
            <a:r>
              <a:rPr lang="es-MX" dirty="0">
                <a:latin typeface="Century Schoolbook" panose="02040604050505020304" pitchFamily="18" charset="0"/>
              </a:rPr>
              <a:t>Un perceptrón es una red neuronal de una sola capa, utilizados para problemas de clasificación, pero también se puede usar en problemas de regresión.</a:t>
            </a:r>
          </a:p>
          <a:p>
            <a:pPr marL="285750" indent="-285750" algn="just">
              <a:buFont typeface="Wingdings" panose="05000000000000000000" pitchFamily="2" charset="2"/>
              <a:buChar char="Ø"/>
            </a:pPr>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Capacidad de procesar entradas no booleanas</a:t>
            </a:r>
          </a:p>
          <a:p>
            <a:pPr marL="285750" indent="-285750" algn="just">
              <a:buFont typeface="Wingdings" panose="05000000000000000000" pitchFamily="2" charset="2"/>
              <a:buChar char="Ø"/>
            </a:pPr>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Asignación de diferentes valores a los pesos de cada entrada.</a:t>
            </a:r>
          </a:p>
          <a:p>
            <a:pPr marL="285750" indent="-285750" algn="just">
              <a:buFont typeface="Wingdings" panose="05000000000000000000" pitchFamily="2" charset="2"/>
              <a:buChar char="Ø"/>
            </a:pPr>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Umbral</a:t>
            </a:r>
          </a:p>
        </p:txBody>
      </p:sp>
      <mc:AlternateContent xmlns:mc="http://schemas.openxmlformats.org/markup-compatibility/2006" xmlns:a14="http://schemas.microsoft.com/office/drawing/2010/main">
        <mc:Choice Requires="a14">
          <p:sp>
            <p:nvSpPr>
              <p:cNvPr id="26" name="Elipse 25">
                <a:extLst>
                  <a:ext uri="{FF2B5EF4-FFF2-40B4-BE49-F238E27FC236}">
                    <a16:creationId xmlns:a16="http://schemas.microsoft.com/office/drawing/2014/main" id="{D3D6F1DB-4AF2-19FC-4EE4-DFA9C4D23595}"/>
                  </a:ext>
                </a:extLst>
              </p:cNvPr>
              <p:cNvSpPr/>
              <p:nvPr/>
            </p:nvSpPr>
            <p:spPr>
              <a:xfrm>
                <a:off x="7863380" y="2749342"/>
                <a:ext cx="343816" cy="34844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1</m:t>
                          </m:r>
                        </m:sub>
                      </m:sSub>
                    </m:oMath>
                  </m:oMathPara>
                </a14:m>
                <a:endParaRPr lang="es-MX" dirty="0"/>
              </a:p>
            </p:txBody>
          </p:sp>
        </mc:Choice>
        <mc:Fallback xmlns="">
          <p:sp>
            <p:nvSpPr>
              <p:cNvPr id="26" name="Elipse 25">
                <a:extLst>
                  <a:ext uri="{FF2B5EF4-FFF2-40B4-BE49-F238E27FC236}">
                    <a16:creationId xmlns:a16="http://schemas.microsoft.com/office/drawing/2014/main" id="{D3D6F1DB-4AF2-19FC-4EE4-DFA9C4D23595}"/>
                  </a:ext>
                </a:extLst>
              </p:cNvPr>
              <p:cNvSpPr>
                <a:spLocks noRot="1" noChangeAspect="1" noMove="1" noResize="1" noEditPoints="1" noAdjustHandles="1" noChangeArrowheads="1" noChangeShapeType="1" noTextEdit="1"/>
              </p:cNvSpPr>
              <p:nvPr/>
            </p:nvSpPr>
            <p:spPr>
              <a:xfrm>
                <a:off x="7863380" y="2749342"/>
                <a:ext cx="343816" cy="348447"/>
              </a:xfrm>
              <a:prstGeom prst="ellipse">
                <a:avLst/>
              </a:prstGeom>
              <a:blipFill>
                <a:blip r:embed="rId4"/>
                <a:stretch>
                  <a:fillRect l="-678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Elipse 26">
                <a:extLst>
                  <a:ext uri="{FF2B5EF4-FFF2-40B4-BE49-F238E27FC236}">
                    <a16:creationId xmlns:a16="http://schemas.microsoft.com/office/drawing/2014/main" id="{49D55D4F-3D46-0BEC-C0D7-64FFBFE47834}"/>
                  </a:ext>
                </a:extLst>
              </p:cNvPr>
              <p:cNvSpPr/>
              <p:nvPr/>
            </p:nvSpPr>
            <p:spPr>
              <a:xfrm>
                <a:off x="7855659" y="3261742"/>
                <a:ext cx="343816" cy="34844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2</m:t>
                          </m:r>
                        </m:sub>
                      </m:sSub>
                    </m:oMath>
                  </m:oMathPara>
                </a14:m>
                <a:endParaRPr lang="es-MX" dirty="0"/>
              </a:p>
            </p:txBody>
          </p:sp>
        </mc:Choice>
        <mc:Fallback xmlns="">
          <p:sp>
            <p:nvSpPr>
              <p:cNvPr id="27" name="Elipse 26">
                <a:extLst>
                  <a:ext uri="{FF2B5EF4-FFF2-40B4-BE49-F238E27FC236}">
                    <a16:creationId xmlns:a16="http://schemas.microsoft.com/office/drawing/2014/main" id="{49D55D4F-3D46-0BEC-C0D7-64FFBFE47834}"/>
                  </a:ext>
                </a:extLst>
              </p:cNvPr>
              <p:cNvSpPr>
                <a:spLocks noRot="1" noChangeAspect="1" noMove="1" noResize="1" noEditPoints="1" noAdjustHandles="1" noChangeArrowheads="1" noChangeShapeType="1" noTextEdit="1"/>
              </p:cNvSpPr>
              <p:nvPr/>
            </p:nvSpPr>
            <p:spPr>
              <a:xfrm>
                <a:off x="7855659" y="3261742"/>
                <a:ext cx="343816" cy="348447"/>
              </a:xfrm>
              <a:prstGeom prst="ellipse">
                <a:avLst/>
              </a:prstGeom>
              <a:blipFill>
                <a:blip r:embed="rId5"/>
                <a:stretch>
                  <a:fillRect l="-84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Elipse 27">
                <a:extLst>
                  <a:ext uri="{FF2B5EF4-FFF2-40B4-BE49-F238E27FC236}">
                    <a16:creationId xmlns:a16="http://schemas.microsoft.com/office/drawing/2014/main" id="{443C442A-A185-19F9-2B38-4D0E84FFB724}"/>
                  </a:ext>
                </a:extLst>
              </p:cNvPr>
              <p:cNvSpPr/>
              <p:nvPr/>
            </p:nvSpPr>
            <p:spPr>
              <a:xfrm>
                <a:off x="7855659" y="3774142"/>
                <a:ext cx="343816" cy="34844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3</m:t>
                          </m:r>
                        </m:sub>
                      </m:sSub>
                    </m:oMath>
                  </m:oMathPara>
                </a14:m>
                <a:endParaRPr lang="es-MX" dirty="0"/>
              </a:p>
            </p:txBody>
          </p:sp>
        </mc:Choice>
        <mc:Fallback xmlns="">
          <p:sp>
            <p:nvSpPr>
              <p:cNvPr id="28" name="Elipse 27">
                <a:extLst>
                  <a:ext uri="{FF2B5EF4-FFF2-40B4-BE49-F238E27FC236}">
                    <a16:creationId xmlns:a16="http://schemas.microsoft.com/office/drawing/2014/main" id="{443C442A-A185-19F9-2B38-4D0E84FFB724}"/>
                  </a:ext>
                </a:extLst>
              </p:cNvPr>
              <p:cNvSpPr>
                <a:spLocks noRot="1" noChangeAspect="1" noMove="1" noResize="1" noEditPoints="1" noAdjustHandles="1" noChangeArrowheads="1" noChangeShapeType="1" noTextEdit="1"/>
              </p:cNvSpPr>
              <p:nvPr/>
            </p:nvSpPr>
            <p:spPr>
              <a:xfrm>
                <a:off x="7855659" y="3774142"/>
                <a:ext cx="343816" cy="348447"/>
              </a:xfrm>
              <a:prstGeom prst="ellipse">
                <a:avLst/>
              </a:prstGeom>
              <a:blipFill>
                <a:blip r:embed="rId6"/>
                <a:stretch>
                  <a:fillRect l="-84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Elipse 28">
                <a:extLst>
                  <a:ext uri="{FF2B5EF4-FFF2-40B4-BE49-F238E27FC236}">
                    <a16:creationId xmlns:a16="http://schemas.microsoft.com/office/drawing/2014/main" id="{67CF45C4-E06B-DAE5-34E8-EBCB16B7918F}"/>
                  </a:ext>
                </a:extLst>
              </p:cNvPr>
              <p:cNvSpPr/>
              <p:nvPr/>
            </p:nvSpPr>
            <p:spPr>
              <a:xfrm>
                <a:off x="7863380" y="4775547"/>
                <a:ext cx="343816" cy="34844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𝑛</m:t>
                          </m:r>
                        </m:sub>
                      </m:sSub>
                    </m:oMath>
                  </m:oMathPara>
                </a14:m>
                <a:endParaRPr lang="es-MX" dirty="0"/>
              </a:p>
            </p:txBody>
          </p:sp>
        </mc:Choice>
        <mc:Fallback xmlns="">
          <p:sp>
            <p:nvSpPr>
              <p:cNvPr id="29" name="Elipse 28">
                <a:extLst>
                  <a:ext uri="{FF2B5EF4-FFF2-40B4-BE49-F238E27FC236}">
                    <a16:creationId xmlns:a16="http://schemas.microsoft.com/office/drawing/2014/main" id="{67CF45C4-E06B-DAE5-34E8-EBCB16B7918F}"/>
                  </a:ext>
                </a:extLst>
              </p:cNvPr>
              <p:cNvSpPr>
                <a:spLocks noRot="1" noChangeAspect="1" noMove="1" noResize="1" noEditPoints="1" noAdjustHandles="1" noChangeArrowheads="1" noChangeShapeType="1" noTextEdit="1"/>
              </p:cNvSpPr>
              <p:nvPr/>
            </p:nvSpPr>
            <p:spPr>
              <a:xfrm>
                <a:off x="7863380" y="4775547"/>
                <a:ext cx="343816" cy="348447"/>
              </a:xfrm>
              <a:prstGeom prst="ellipse">
                <a:avLst/>
              </a:prstGeom>
              <a:blipFill>
                <a:blip r:embed="rId7"/>
                <a:stretch>
                  <a:fillRect l="-10169"/>
                </a:stretch>
              </a:blipFill>
            </p:spPr>
            <p:txBody>
              <a:bodyPr/>
              <a:lstStyle/>
              <a:p>
                <a:r>
                  <a:rPr lang="es-MX">
                    <a:noFill/>
                  </a:rPr>
                  <a:t> </a:t>
                </a:r>
              </a:p>
            </p:txBody>
          </p:sp>
        </mc:Fallback>
      </mc:AlternateContent>
      <p:sp>
        <p:nvSpPr>
          <p:cNvPr id="30" name="Diagrama de flujo: conector 29">
            <a:extLst>
              <a:ext uri="{FF2B5EF4-FFF2-40B4-BE49-F238E27FC236}">
                <a16:creationId xmlns:a16="http://schemas.microsoft.com/office/drawing/2014/main" id="{C8CD3697-4F66-1BB6-3C7C-16A321362B14}"/>
              </a:ext>
            </a:extLst>
          </p:cNvPr>
          <p:cNvSpPr/>
          <p:nvPr/>
        </p:nvSpPr>
        <p:spPr>
          <a:xfrm>
            <a:off x="7999749" y="4256479"/>
            <a:ext cx="68763" cy="6968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Diagrama de flujo: conector 30">
            <a:extLst>
              <a:ext uri="{FF2B5EF4-FFF2-40B4-BE49-F238E27FC236}">
                <a16:creationId xmlns:a16="http://schemas.microsoft.com/office/drawing/2014/main" id="{BDC13345-4E8A-5CE3-DA31-7227837BB552}"/>
              </a:ext>
            </a:extLst>
          </p:cNvPr>
          <p:cNvSpPr/>
          <p:nvPr/>
        </p:nvSpPr>
        <p:spPr>
          <a:xfrm>
            <a:off x="7999749" y="4399506"/>
            <a:ext cx="68763" cy="6968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Diagrama de flujo: conector 31">
            <a:extLst>
              <a:ext uri="{FF2B5EF4-FFF2-40B4-BE49-F238E27FC236}">
                <a16:creationId xmlns:a16="http://schemas.microsoft.com/office/drawing/2014/main" id="{0EE6348E-5979-F9BD-32C7-782972CC85EE}"/>
              </a:ext>
            </a:extLst>
          </p:cNvPr>
          <p:cNvSpPr/>
          <p:nvPr/>
        </p:nvSpPr>
        <p:spPr>
          <a:xfrm>
            <a:off x="7999749" y="4542533"/>
            <a:ext cx="68763" cy="6968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33" name="Elipse 32">
                <a:extLst>
                  <a:ext uri="{FF2B5EF4-FFF2-40B4-BE49-F238E27FC236}">
                    <a16:creationId xmlns:a16="http://schemas.microsoft.com/office/drawing/2014/main" id="{F449A1B7-F035-A6C1-2709-C1EB8C063A8A}"/>
                  </a:ext>
                </a:extLst>
              </p:cNvPr>
              <p:cNvSpPr/>
              <p:nvPr/>
            </p:nvSpPr>
            <p:spPr>
              <a:xfrm>
                <a:off x="9165009" y="3515950"/>
                <a:ext cx="687632" cy="696894"/>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s-MX" b="0" i="1" smtClean="0">
                          <a:latin typeface="Cambria Math" panose="02040503050406030204" pitchFamily="18" charset="0"/>
                        </a:rPr>
                        <m:t>∑</m:t>
                      </m:r>
                    </m:oMath>
                  </m:oMathPara>
                </a14:m>
                <a:endParaRPr lang="es-MX" dirty="0"/>
              </a:p>
            </p:txBody>
          </p:sp>
        </mc:Choice>
        <mc:Fallback xmlns="">
          <p:sp>
            <p:nvSpPr>
              <p:cNvPr id="33" name="Elipse 32">
                <a:extLst>
                  <a:ext uri="{FF2B5EF4-FFF2-40B4-BE49-F238E27FC236}">
                    <a16:creationId xmlns:a16="http://schemas.microsoft.com/office/drawing/2014/main" id="{F449A1B7-F035-A6C1-2709-C1EB8C063A8A}"/>
                  </a:ext>
                </a:extLst>
              </p:cNvPr>
              <p:cNvSpPr>
                <a:spLocks noRot="1" noChangeAspect="1" noMove="1" noResize="1" noEditPoints="1" noAdjustHandles="1" noChangeArrowheads="1" noChangeShapeType="1" noTextEdit="1"/>
              </p:cNvSpPr>
              <p:nvPr/>
            </p:nvSpPr>
            <p:spPr>
              <a:xfrm>
                <a:off x="9165009" y="3515950"/>
                <a:ext cx="687632" cy="696894"/>
              </a:xfrm>
              <a:prstGeom prst="ellipse">
                <a:avLst/>
              </a:prstGeom>
              <a:blipFill>
                <a:blip r:embed="rId8"/>
                <a:stretch>
                  <a:fillRect/>
                </a:stretch>
              </a:blipFill>
              <a:ln>
                <a:solidFill>
                  <a:schemeClr val="tx1"/>
                </a:solidFill>
              </a:ln>
            </p:spPr>
            <p:txBody>
              <a:bodyPr/>
              <a:lstStyle/>
              <a:p>
                <a:r>
                  <a:rPr lang="es-MX">
                    <a:noFill/>
                  </a:rPr>
                  <a:t> </a:t>
                </a:r>
              </a:p>
            </p:txBody>
          </p:sp>
        </mc:Fallback>
      </mc:AlternateContent>
      <p:cxnSp>
        <p:nvCxnSpPr>
          <p:cNvPr id="34" name="Conector recto de flecha 33">
            <a:extLst>
              <a:ext uri="{FF2B5EF4-FFF2-40B4-BE49-F238E27FC236}">
                <a16:creationId xmlns:a16="http://schemas.microsoft.com/office/drawing/2014/main" id="{78781C60-2D7A-F0D4-05F9-D88A2A837198}"/>
              </a:ext>
            </a:extLst>
          </p:cNvPr>
          <p:cNvCxnSpPr>
            <a:cxnSpLocks/>
            <a:stCxn id="26" idx="6"/>
            <a:endCxn id="33" idx="2"/>
          </p:cNvCxnSpPr>
          <p:nvPr/>
        </p:nvCxnSpPr>
        <p:spPr>
          <a:xfrm>
            <a:off x="8207196" y="2923566"/>
            <a:ext cx="957813" cy="94083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05995BD-BDDC-0C9D-0A0C-3DA8A22206C2}"/>
              </a:ext>
            </a:extLst>
          </p:cNvPr>
          <p:cNvCxnSpPr>
            <a:cxnSpLocks/>
            <a:stCxn id="27" idx="6"/>
            <a:endCxn id="33" idx="2"/>
          </p:cNvCxnSpPr>
          <p:nvPr/>
        </p:nvCxnSpPr>
        <p:spPr>
          <a:xfrm>
            <a:off x="8199475" y="3435966"/>
            <a:ext cx="965534" cy="42843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F1276B78-CA08-E148-A941-DD0530E3556D}"/>
              </a:ext>
            </a:extLst>
          </p:cNvPr>
          <p:cNvCxnSpPr>
            <a:cxnSpLocks/>
            <a:stCxn id="28" idx="6"/>
            <a:endCxn id="33" idx="2"/>
          </p:cNvCxnSpPr>
          <p:nvPr/>
        </p:nvCxnSpPr>
        <p:spPr>
          <a:xfrm flipV="1">
            <a:off x="8199475" y="3864397"/>
            <a:ext cx="965534" cy="83969"/>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9A2024B-DDF6-7B13-3FA6-5BF9393A7B97}"/>
              </a:ext>
            </a:extLst>
          </p:cNvPr>
          <p:cNvCxnSpPr>
            <a:cxnSpLocks/>
            <a:stCxn id="29" idx="6"/>
            <a:endCxn id="33" idx="2"/>
          </p:cNvCxnSpPr>
          <p:nvPr/>
        </p:nvCxnSpPr>
        <p:spPr>
          <a:xfrm flipV="1">
            <a:off x="8207196" y="3864397"/>
            <a:ext cx="957813" cy="108537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AC0639D5-4534-85DD-80AA-D73271B50DD7}"/>
              </a:ext>
            </a:extLst>
          </p:cNvPr>
          <p:cNvCxnSpPr>
            <a:cxnSpLocks/>
            <a:stCxn id="33" idx="6"/>
            <a:endCxn id="47" idx="1"/>
          </p:cNvCxnSpPr>
          <p:nvPr/>
        </p:nvCxnSpPr>
        <p:spPr>
          <a:xfrm flipV="1">
            <a:off x="9852641" y="3860563"/>
            <a:ext cx="306199" cy="383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Globo: flecha hacia arriba 39">
            <a:extLst>
              <a:ext uri="{FF2B5EF4-FFF2-40B4-BE49-F238E27FC236}">
                <a16:creationId xmlns:a16="http://schemas.microsoft.com/office/drawing/2014/main" id="{EB86EF50-8728-4DD2-0813-4A9311C286A9}"/>
              </a:ext>
            </a:extLst>
          </p:cNvPr>
          <p:cNvSpPr/>
          <p:nvPr/>
        </p:nvSpPr>
        <p:spPr>
          <a:xfrm>
            <a:off x="8908317" y="4276009"/>
            <a:ext cx="1008671" cy="658735"/>
          </a:xfrm>
          <a:prstGeom prst="up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Unión Sumadora</a:t>
            </a:r>
          </a:p>
        </p:txBody>
      </p:sp>
      <p:sp>
        <p:nvSpPr>
          <p:cNvPr id="41" name="Globo: flecha hacia abajo 40">
            <a:extLst>
              <a:ext uri="{FF2B5EF4-FFF2-40B4-BE49-F238E27FC236}">
                <a16:creationId xmlns:a16="http://schemas.microsoft.com/office/drawing/2014/main" id="{68D552DF-49DB-CB3B-E1C3-D5F1CBBBAEF1}"/>
              </a:ext>
            </a:extLst>
          </p:cNvPr>
          <p:cNvSpPr/>
          <p:nvPr/>
        </p:nvSpPr>
        <p:spPr>
          <a:xfrm>
            <a:off x="7966689" y="2188924"/>
            <a:ext cx="899296" cy="522671"/>
          </a:xfrm>
          <a:prstGeom prst="down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Pesos Sinápticos </a:t>
            </a:r>
          </a:p>
        </p:txBody>
      </p:sp>
      <p:sp>
        <p:nvSpPr>
          <p:cNvPr id="42" name="Abrir llave 41">
            <a:extLst>
              <a:ext uri="{FF2B5EF4-FFF2-40B4-BE49-F238E27FC236}">
                <a16:creationId xmlns:a16="http://schemas.microsoft.com/office/drawing/2014/main" id="{43072AAD-5FB7-0C8E-D169-89BE5CC87D96}"/>
              </a:ext>
            </a:extLst>
          </p:cNvPr>
          <p:cNvSpPr/>
          <p:nvPr/>
        </p:nvSpPr>
        <p:spPr>
          <a:xfrm>
            <a:off x="7459011" y="2733422"/>
            <a:ext cx="504734" cy="250126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A8166DB3-B460-CD14-1072-DCB69321DF3C}"/>
                  </a:ext>
                </a:extLst>
              </p:cNvPr>
              <p:cNvSpPr txBox="1"/>
              <p:nvPr/>
            </p:nvSpPr>
            <p:spPr>
              <a:xfrm>
                <a:off x="8267988" y="2776515"/>
                <a:ext cx="426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1</m:t>
                          </m:r>
                        </m:sub>
                      </m:sSub>
                    </m:oMath>
                  </m:oMathPara>
                </a14:m>
                <a:endParaRPr lang="es-MX" dirty="0"/>
              </a:p>
            </p:txBody>
          </p:sp>
        </mc:Choice>
        <mc:Fallback xmlns="">
          <p:sp>
            <p:nvSpPr>
              <p:cNvPr id="43" name="CuadroTexto 42">
                <a:extLst>
                  <a:ext uri="{FF2B5EF4-FFF2-40B4-BE49-F238E27FC236}">
                    <a16:creationId xmlns:a16="http://schemas.microsoft.com/office/drawing/2014/main" id="{A8166DB3-B460-CD14-1072-DCB69321DF3C}"/>
                  </a:ext>
                </a:extLst>
              </p:cNvPr>
              <p:cNvSpPr txBox="1">
                <a:spLocks noRot="1" noChangeAspect="1" noMove="1" noResize="1" noEditPoints="1" noAdjustHandles="1" noChangeArrowheads="1" noChangeShapeType="1" noTextEdit="1"/>
              </p:cNvSpPr>
              <p:nvPr/>
            </p:nvSpPr>
            <p:spPr>
              <a:xfrm>
                <a:off x="8267988" y="2776515"/>
                <a:ext cx="426418" cy="369332"/>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7D0F41D9-41BD-5884-BDE5-B095FC705C34}"/>
                  </a:ext>
                </a:extLst>
              </p:cNvPr>
              <p:cNvSpPr txBox="1"/>
              <p:nvPr/>
            </p:nvSpPr>
            <p:spPr>
              <a:xfrm>
                <a:off x="8214258" y="3175571"/>
                <a:ext cx="426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2</m:t>
                          </m:r>
                        </m:sub>
                      </m:sSub>
                    </m:oMath>
                  </m:oMathPara>
                </a14:m>
                <a:endParaRPr lang="es-MX" dirty="0"/>
              </a:p>
            </p:txBody>
          </p:sp>
        </mc:Choice>
        <mc:Fallback xmlns="">
          <p:sp>
            <p:nvSpPr>
              <p:cNvPr id="44" name="CuadroTexto 43">
                <a:extLst>
                  <a:ext uri="{FF2B5EF4-FFF2-40B4-BE49-F238E27FC236}">
                    <a16:creationId xmlns:a16="http://schemas.microsoft.com/office/drawing/2014/main" id="{7D0F41D9-41BD-5884-BDE5-B095FC705C34}"/>
                  </a:ext>
                </a:extLst>
              </p:cNvPr>
              <p:cNvSpPr txBox="1">
                <a:spLocks noRot="1" noChangeAspect="1" noMove="1" noResize="1" noEditPoints="1" noAdjustHandles="1" noChangeArrowheads="1" noChangeShapeType="1" noTextEdit="1"/>
              </p:cNvSpPr>
              <p:nvPr/>
            </p:nvSpPr>
            <p:spPr>
              <a:xfrm>
                <a:off x="8214258" y="3175571"/>
                <a:ext cx="426418" cy="369332"/>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3A138B4D-D29C-BD0D-8508-69DDB190AD12}"/>
                  </a:ext>
                </a:extLst>
              </p:cNvPr>
              <p:cNvSpPr txBox="1"/>
              <p:nvPr/>
            </p:nvSpPr>
            <p:spPr>
              <a:xfrm>
                <a:off x="8214258" y="3568501"/>
                <a:ext cx="426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3</m:t>
                          </m:r>
                        </m:sub>
                      </m:sSub>
                    </m:oMath>
                  </m:oMathPara>
                </a14:m>
                <a:endParaRPr lang="es-MX" dirty="0"/>
              </a:p>
            </p:txBody>
          </p:sp>
        </mc:Choice>
        <mc:Fallback xmlns="">
          <p:sp>
            <p:nvSpPr>
              <p:cNvPr id="45" name="CuadroTexto 44">
                <a:extLst>
                  <a:ext uri="{FF2B5EF4-FFF2-40B4-BE49-F238E27FC236}">
                    <a16:creationId xmlns:a16="http://schemas.microsoft.com/office/drawing/2014/main" id="{3A138B4D-D29C-BD0D-8508-69DDB190AD12}"/>
                  </a:ext>
                </a:extLst>
              </p:cNvPr>
              <p:cNvSpPr txBox="1">
                <a:spLocks noRot="1" noChangeAspect="1" noMove="1" noResize="1" noEditPoints="1" noAdjustHandles="1" noChangeArrowheads="1" noChangeShapeType="1" noTextEdit="1"/>
              </p:cNvSpPr>
              <p:nvPr/>
            </p:nvSpPr>
            <p:spPr>
              <a:xfrm>
                <a:off x="8214258" y="3568501"/>
                <a:ext cx="426418" cy="369332"/>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AB1B46E0-90A5-694E-00A4-AE5BAA19BCEB}"/>
                  </a:ext>
                </a:extLst>
              </p:cNvPr>
              <p:cNvSpPr txBox="1"/>
              <p:nvPr/>
            </p:nvSpPr>
            <p:spPr>
              <a:xfrm>
                <a:off x="8168628" y="4457074"/>
                <a:ext cx="426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𝑛</m:t>
                          </m:r>
                        </m:sub>
                      </m:sSub>
                    </m:oMath>
                  </m:oMathPara>
                </a14:m>
                <a:endParaRPr lang="es-MX" dirty="0"/>
              </a:p>
            </p:txBody>
          </p:sp>
        </mc:Choice>
        <mc:Fallback xmlns="">
          <p:sp>
            <p:nvSpPr>
              <p:cNvPr id="46" name="CuadroTexto 45">
                <a:extLst>
                  <a:ext uri="{FF2B5EF4-FFF2-40B4-BE49-F238E27FC236}">
                    <a16:creationId xmlns:a16="http://schemas.microsoft.com/office/drawing/2014/main" id="{AB1B46E0-90A5-694E-00A4-AE5BAA19BCEB}"/>
                  </a:ext>
                </a:extLst>
              </p:cNvPr>
              <p:cNvSpPr txBox="1">
                <a:spLocks noRot="1" noChangeAspect="1" noMove="1" noResize="1" noEditPoints="1" noAdjustHandles="1" noChangeArrowheads="1" noChangeShapeType="1" noTextEdit="1"/>
              </p:cNvSpPr>
              <p:nvPr/>
            </p:nvSpPr>
            <p:spPr>
              <a:xfrm>
                <a:off x="8168628" y="4457074"/>
                <a:ext cx="426418" cy="369332"/>
              </a:xfrm>
              <a:prstGeom prst="rect">
                <a:avLst/>
              </a:prstGeom>
              <a:blipFill>
                <a:blip r:embed="rId1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7" name="Rectángulo 46">
                <a:extLst>
                  <a:ext uri="{FF2B5EF4-FFF2-40B4-BE49-F238E27FC236}">
                    <a16:creationId xmlns:a16="http://schemas.microsoft.com/office/drawing/2014/main" id="{6C9E4EEC-0D9A-1920-2022-ECA99C09575B}"/>
                  </a:ext>
                </a:extLst>
              </p:cNvPr>
              <p:cNvSpPr/>
              <p:nvPr/>
            </p:nvSpPr>
            <p:spPr>
              <a:xfrm>
                <a:off x="10158840" y="3627747"/>
                <a:ext cx="527300" cy="46563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Cambria Math" panose="02040503050406030204" pitchFamily="18" charset="0"/>
                        </a:rPr>
                        <m:t>𝜑</m:t>
                      </m:r>
                    </m:oMath>
                  </m:oMathPara>
                </a14:m>
                <a:endParaRPr lang="es-MX" b="1" dirty="0">
                  <a:latin typeface="Century Schoolbook" panose="02040604050505020304" pitchFamily="18" charset="0"/>
                </a:endParaRPr>
              </a:p>
            </p:txBody>
          </p:sp>
        </mc:Choice>
        <mc:Fallback xmlns="">
          <p:sp>
            <p:nvSpPr>
              <p:cNvPr id="47" name="Rectángulo 46">
                <a:extLst>
                  <a:ext uri="{FF2B5EF4-FFF2-40B4-BE49-F238E27FC236}">
                    <a16:creationId xmlns:a16="http://schemas.microsoft.com/office/drawing/2014/main" id="{6C9E4EEC-0D9A-1920-2022-ECA99C09575B}"/>
                  </a:ext>
                </a:extLst>
              </p:cNvPr>
              <p:cNvSpPr>
                <a:spLocks noRot="1" noChangeAspect="1" noMove="1" noResize="1" noEditPoints="1" noAdjustHandles="1" noChangeArrowheads="1" noChangeShapeType="1" noTextEdit="1"/>
              </p:cNvSpPr>
              <p:nvPr/>
            </p:nvSpPr>
            <p:spPr>
              <a:xfrm>
                <a:off x="10158840" y="3627747"/>
                <a:ext cx="527300" cy="465631"/>
              </a:xfrm>
              <a:prstGeom prst="rect">
                <a:avLst/>
              </a:prstGeom>
              <a:blipFill>
                <a:blip r:embed="rId13"/>
                <a:stretch>
                  <a:fillRect/>
                </a:stretch>
              </a:blipFill>
            </p:spPr>
            <p:txBody>
              <a:bodyPr/>
              <a:lstStyle/>
              <a:p>
                <a:r>
                  <a:rPr lang="es-MX">
                    <a:noFill/>
                  </a:rPr>
                  <a:t> </a:t>
                </a:r>
              </a:p>
            </p:txBody>
          </p:sp>
        </mc:Fallback>
      </mc:AlternateContent>
      <p:sp>
        <p:nvSpPr>
          <p:cNvPr id="48" name="Rectángulo 47">
            <a:extLst>
              <a:ext uri="{FF2B5EF4-FFF2-40B4-BE49-F238E27FC236}">
                <a16:creationId xmlns:a16="http://schemas.microsoft.com/office/drawing/2014/main" id="{CDB87951-BC69-7464-B487-CAC79E2F306A}"/>
              </a:ext>
            </a:extLst>
          </p:cNvPr>
          <p:cNvSpPr/>
          <p:nvPr/>
        </p:nvSpPr>
        <p:spPr>
          <a:xfrm>
            <a:off x="7172983" y="2733422"/>
            <a:ext cx="229084" cy="2501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a:solidFill>
                  <a:schemeClr val="tx1"/>
                </a:solidFill>
                <a:latin typeface="Century Schoolbook" panose="02040604050505020304" pitchFamily="18" charset="0"/>
              </a:rPr>
              <a:t>Entradas</a:t>
            </a:r>
          </a:p>
        </p:txBody>
      </p:sp>
      <p:sp>
        <p:nvSpPr>
          <p:cNvPr id="49" name="Globo: flecha hacia abajo 48">
            <a:extLst>
              <a:ext uri="{FF2B5EF4-FFF2-40B4-BE49-F238E27FC236}">
                <a16:creationId xmlns:a16="http://schemas.microsoft.com/office/drawing/2014/main" id="{5DB0B7DE-6C60-B859-EFBC-A2ECC52EFC98}"/>
              </a:ext>
            </a:extLst>
          </p:cNvPr>
          <p:cNvSpPr/>
          <p:nvPr/>
        </p:nvSpPr>
        <p:spPr>
          <a:xfrm>
            <a:off x="9958748" y="2970173"/>
            <a:ext cx="899296" cy="522671"/>
          </a:xfrm>
          <a:prstGeom prst="down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Función de Activación </a:t>
            </a:r>
          </a:p>
        </p:txBody>
      </p:sp>
      <p:sp>
        <p:nvSpPr>
          <p:cNvPr id="50" name="Rectángulo 49">
            <a:extLst>
              <a:ext uri="{FF2B5EF4-FFF2-40B4-BE49-F238E27FC236}">
                <a16:creationId xmlns:a16="http://schemas.microsoft.com/office/drawing/2014/main" id="{EE62F26D-E026-DB84-6094-21EECE78AF50}"/>
              </a:ext>
            </a:extLst>
          </p:cNvPr>
          <p:cNvSpPr/>
          <p:nvPr/>
        </p:nvSpPr>
        <p:spPr>
          <a:xfrm>
            <a:off x="11392663" y="3519842"/>
            <a:ext cx="400939" cy="693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Century Schoolbook" panose="02040604050505020304" pitchFamily="18" charset="0"/>
              </a:rPr>
              <a:t>y</a:t>
            </a:r>
            <a:endParaRPr lang="es-MX" b="1" dirty="0">
              <a:latin typeface="Century Schoolbook" panose="02040604050505020304" pitchFamily="18" charset="0"/>
            </a:endParaRPr>
          </a:p>
        </p:txBody>
      </p:sp>
      <p:cxnSp>
        <p:nvCxnSpPr>
          <p:cNvPr id="51" name="Conector recto de flecha 50">
            <a:extLst>
              <a:ext uri="{FF2B5EF4-FFF2-40B4-BE49-F238E27FC236}">
                <a16:creationId xmlns:a16="http://schemas.microsoft.com/office/drawing/2014/main" id="{951CD5A0-7113-9A89-AFD3-8BE75E3039EC}"/>
              </a:ext>
            </a:extLst>
          </p:cNvPr>
          <p:cNvCxnSpPr>
            <a:cxnSpLocks/>
            <a:stCxn id="47" idx="3"/>
            <a:endCxn id="50" idx="1"/>
          </p:cNvCxnSpPr>
          <p:nvPr/>
        </p:nvCxnSpPr>
        <p:spPr>
          <a:xfrm>
            <a:off x="10686140" y="3860563"/>
            <a:ext cx="706523" cy="578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2" name="Globo: flecha hacia arriba 51">
            <a:extLst>
              <a:ext uri="{FF2B5EF4-FFF2-40B4-BE49-F238E27FC236}">
                <a16:creationId xmlns:a16="http://schemas.microsoft.com/office/drawing/2014/main" id="{07D8CE89-CB64-6EC7-C862-45FC966B84EC}"/>
              </a:ext>
            </a:extLst>
          </p:cNvPr>
          <p:cNvSpPr/>
          <p:nvPr/>
        </p:nvSpPr>
        <p:spPr>
          <a:xfrm>
            <a:off x="11221652" y="4411492"/>
            <a:ext cx="727586" cy="498575"/>
          </a:xfrm>
          <a:prstGeom prst="up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Salida</a:t>
            </a:r>
          </a:p>
        </p:txBody>
      </p:sp>
      <p:sp>
        <p:nvSpPr>
          <p:cNvPr id="53" name="Rectángulo: esquinas redondeadas 52">
            <a:extLst>
              <a:ext uri="{FF2B5EF4-FFF2-40B4-BE49-F238E27FC236}">
                <a16:creationId xmlns:a16="http://schemas.microsoft.com/office/drawing/2014/main" id="{48FD6F8D-A6A6-143E-FB6D-3A43571A3A3C}"/>
              </a:ext>
            </a:extLst>
          </p:cNvPr>
          <p:cNvSpPr/>
          <p:nvPr/>
        </p:nvSpPr>
        <p:spPr>
          <a:xfrm>
            <a:off x="7022379" y="2026990"/>
            <a:ext cx="5005139" cy="352701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323601B3-D372-976E-7B08-64A62B344D14}"/>
                  </a:ext>
                </a:extLst>
              </p:cNvPr>
              <p:cNvSpPr txBox="1"/>
              <p:nvPr/>
            </p:nvSpPr>
            <p:spPr>
              <a:xfrm>
                <a:off x="2078125" y="5234689"/>
                <a:ext cx="4251870"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𝑦</m:t>
                      </m:r>
                      <m:r>
                        <a:rPr lang="es-MX" sz="2000" b="0" i="1" smtClean="0">
                          <a:latin typeface="Cambria Math" panose="02040503050406030204" pitchFamily="18" charset="0"/>
                        </a:rPr>
                        <m:t>= </m:t>
                      </m:r>
                      <m:r>
                        <a:rPr lang="es-MX" sz="2000" b="0" i="1" smtClean="0">
                          <a:latin typeface="Cambria Math" panose="02040503050406030204" pitchFamily="18" charset="0"/>
                          <a:ea typeface="Cambria Math" panose="02040503050406030204" pitchFamily="18" charset="0"/>
                        </a:rPr>
                        <m:t>𝜑</m:t>
                      </m:r>
                      <m:d>
                        <m:dPr>
                          <m:ctrlPr>
                            <a:rPr lang="es-MX" sz="2000" b="0" i="1" smtClean="0">
                              <a:latin typeface="Cambria Math" panose="02040503050406030204" pitchFamily="18" charset="0"/>
                              <a:ea typeface="Cambria Math" panose="02040503050406030204" pitchFamily="18" charset="0"/>
                            </a:rPr>
                          </m:ctrlPr>
                        </m:dPr>
                        <m:e>
                          <m:nary>
                            <m:naryPr>
                              <m:chr m:val="∑"/>
                              <m:ctrlPr>
                                <a:rPr lang="es-MX" sz="2000" b="0" i="1" smtClean="0">
                                  <a:latin typeface="Cambria Math" panose="02040503050406030204" pitchFamily="18" charset="0"/>
                                  <a:ea typeface="Cambria Math" panose="02040503050406030204" pitchFamily="18" charset="0"/>
                                </a:rPr>
                              </m:ctrlPr>
                            </m:naryPr>
                            <m:sub>
                              <m:r>
                                <m:rPr>
                                  <m:brk m:alnAt="23"/>
                                </m:rPr>
                                <a:rPr lang="es-MX" sz="2000" b="0" i="1" smtClean="0">
                                  <a:latin typeface="Cambria Math" panose="02040503050406030204" pitchFamily="18" charset="0"/>
                                  <a:ea typeface="Cambria Math" panose="02040503050406030204" pitchFamily="18" charset="0"/>
                                </a:rPr>
                                <m:t>𝑖</m:t>
                              </m:r>
                              <m:r>
                                <a:rPr lang="es-MX" sz="2000" b="0" i="1" smtClean="0">
                                  <a:latin typeface="Cambria Math" panose="02040503050406030204" pitchFamily="18" charset="0"/>
                                  <a:ea typeface="Cambria Math" panose="02040503050406030204" pitchFamily="18" charset="0"/>
                                </a:rPr>
                                <m:t>=1</m:t>
                              </m:r>
                            </m:sub>
                            <m:sup>
                              <m:r>
                                <a:rPr lang="es-MX" sz="2000" b="0" i="1" smtClean="0">
                                  <a:latin typeface="Cambria Math" panose="02040503050406030204" pitchFamily="18" charset="0"/>
                                  <a:ea typeface="Cambria Math" panose="02040503050406030204" pitchFamily="18" charset="0"/>
                                </a:rPr>
                                <m:t>𝑛</m:t>
                              </m:r>
                            </m:sup>
                            <m:e>
                              <m:sSub>
                                <m:sSubPr>
                                  <m:ctrlPr>
                                    <a:rPr lang="es-MX" sz="2000" b="0" i="1" smtClean="0">
                                      <a:latin typeface="Cambria Math" panose="02040503050406030204" pitchFamily="18" charset="0"/>
                                      <a:ea typeface="Cambria Math" panose="02040503050406030204" pitchFamily="18" charset="0"/>
                                    </a:rPr>
                                  </m:ctrlPr>
                                </m:sSubPr>
                                <m:e>
                                  <m:r>
                                    <a:rPr lang="es-MX" sz="2000" b="0" i="1" smtClean="0">
                                      <a:latin typeface="Cambria Math" panose="02040503050406030204" pitchFamily="18" charset="0"/>
                                      <a:ea typeface="Cambria Math" panose="02040503050406030204" pitchFamily="18" charset="0"/>
                                    </a:rPr>
                                    <m:t>𝑤</m:t>
                                  </m:r>
                                </m:e>
                                <m:sub>
                                  <m:r>
                                    <a:rPr lang="es-MX" sz="2000" b="0" i="1" smtClean="0">
                                      <a:latin typeface="Cambria Math" panose="02040503050406030204" pitchFamily="18" charset="0"/>
                                      <a:ea typeface="Cambria Math" panose="02040503050406030204" pitchFamily="18" charset="0"/>
                                    </a:rPr>
                                    <m:t>𝑖</m:t>
                                  </m:r>
                                </m:sub>
                              </m:sSub>
                              <m:sSub>
                                <m:sSubPr>
                                  <m:ctrlPr>
                                    <a:rPr lang="es-MX" sz="2000" b="0" i="1" smtClean="0">
                                      <a:latin typeface="Cambria Math" panose="02040503050406030204" pitchFamily="18" charset="0"/>
                                      <a:ea typeface="Cambria Math" panose="02040503050406030204" pitchFamily="18" charset="0"/>
                                    </a:rPr>
                                  </m:ctrlPr>
                                </m:sSubPr>
                                <m:e>
                                  <m:r>
                                    <a:rPr lang="es-MX" sz="2000" b="0" i="1" smtClean="0">
                                      <a:latin typeface="Cambria Math" panose="02040503050406030204" pitchFamily="18" charset="0"/>
                                      <a:ea typeface="Cambria Math" panose="02040503050406030204" pitchFamily="18" charset="0"/>
                                    </a:rPr>
                                    <m:t>𝑥</m:t>
                                  </m:r>
                                </m:e>
                                <m:sub>
                                  <m:r>
                                    <a:rPr lang="es-MX" sz="2000" b="0" i="1" smtClean="0">
                                      <a:latin typeface="Cambria Math" panose="02040503050406030204" pitchFamily="18" charset="0"/>
                                      <a:ea typeface="Cambria Math" panose="02040503050406030204" pitchFamily="18" charset="0"/>
                                    </a:rPr>
                                    <m:t>𝑖</m:t>
                                  </m:r>
                                </m:sub>
                              </m:sSub>
                            </m:e>
                          </m:nary>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𝑏</m:t>
                          </m:r>
                        </m:e>
                      </m:d>
                      <m:r>
                        <a:rPr lang="es-MX" sz="2000" b="0" i="1" smtClean="0">
                          <a:latin typeface="Cambria Math" panose="02040503050406030204" pitchFamily="18" charset="0"/>
                          <a:ea typeface="Cambria Math" panose="02040503050406030204" pitchFamily="18" charset="0"/>
                        </a:rPr>
                        <m:t>= </m:t>
                      </m:r>
                      <m:r>
                        <a:rPr lang="es-MX" sz="2000" b="0" i="1" smtClean="0">
                          <a:latin typeface="Cambria Math" panose="02040503050406030204" pitchFamily="18" charset="0"/>
                          <a:ea typeface="Cambria Math" panose="02040503050406030204" pitchFamily="18" charset="0"/>
                        </a:rPr>
                        <m:t>𝜑</m:t>
                      </m:r>
                      <m:d>
                        <m:dPr>
                          <m:ctrlPr>
                            <a:rPr lang="es-MX" sz="2000" b="0" i="1" smtClean="0">
                              <a:latin typeface="Cambria Math" panose="02040503050406030204" pitchFamily="18" charset="0"/>
                              <a:ea typeface="Cambria Math" panose="02040503050406030204" pitchFamily="18" charset="0"/>
                            </a:rPr>
                          </m:ctrlPr>
                        </m:dPr>
                        <m:e>
                          <m:sSup>
                            <m:sSupPr>
                              <m:ctrlPr>
                                <a:rPr lang="es-MX" sz="2000" b="0" i="1" smtClean="0">
                                  <a:latin typeface="Cambria Math" panose="02040503050406030204" pitchFamily="18" charset="0"/>
                                  <a:ea typeface="Cambria Math" panose="02040503050406030204" pitchFamily="18" charset="0"/>
                                </a:rPr>
                              </m:ctrlPr>
                            </m:sSupPr>
                            <m:e>
                              <m:r>
                                <a:rPr lang="es-MX" sz="2000" b="0" i="1" smtClean="0">
                                  <a:latin typeface="Cambria Math" panose="02040503050406030204" pitchFamily="18" charset="0"/>
                                  <a:ea typeface="Cambria Math" panose="02040503050406030204" pitchFamily="18" charset="0"/>
                                </a:rPr>
                                <m:t>𝑊</m:t>
                              </m:r>
                            </m:e>
                            <m:sup>
                              <m:r>
                                <a:rPr lang="es-MX" sz="2000" b="0" i="1" smtClean="0">
                                  <a:latin typeface="Cambria Math" panose="02040503050406030204" pitchFamily="18" charset="0"/>
                                  <a:ea typeface="Cambria Math" panose="02040503050406030204" pitchFamily="18" charset="0"/>
                                </a:rPr>
                                <m:t>𝑇</m:t>
                              </m:r>
                            </m:sup>
                          </m:sSup>
                          <m:r>
                            <a:rPr lang="es-MX" sz="2000" b="0" i="1" smtClean="0">
                              <a:latin typeface="Cambria Math" panose="02040503050406030204" pitchFamily="18" charset="0"/>
                              <a:ea typeface="Cambria Math" panose="02040503050406030204" pitchFamily="18" charset="0"/>
                            </a:rPr>
                            <m:t>𝑋</m:t>
                          </m:r>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𝑏</m:t>
                          </m:r>
                        </m:e>
                      </m:d>
                    </m:oMath>
                  </m:oMathPara>
                </a14:m>
                <a:endParaRPr lang="es-MX" sz="2000" dirty="0">
                  <a:latin typeface="Century Schoolbook" panose="02040604050505020304" pitchFamily="18" charset="0"/>
                </a:endParaRPr>
              </a:p>
            </p:txBody>
          </p:sp>
        </mc:Choice>
        <mc:Fallback xmlns="">
          <p:sp>
            <p:nvSpPr>
              <p:cNvPr id="54" name="CuadroTexto 53">
                <a:extLst>
                  <a:ext uri="{FF2B5EF4-FFF2-40B4-BE49-F238E27FC236}">
                    <a16:creationId xmlns:a16="http://schemas.microsoft.com/office/drawing/2014/main" id="{323601B3-D372-976E-7B08-64A62B344D14}"/>
                  </a:ext>
                </a:extLst>
              </p:cNvPr>
              <p:cNvSpPr txBox="1">
                <a:spLocks noRot="1" noChangeAspect="1" noMove="1" noResize="1" noEditPoints="1" noAdjustHandles="1" noChangeArrowheads="1" noChangeShapeType="1" noTextEdit="1"/>
              </p:cNvSpPr>
              <p:nvPr/>
            </p:nvSpPr>
            <p:spPr>
              <a:xfrm>
                <a:off x="2078125" y="5234689"/>
                <a:ext cx="4251870" cy="840295"/>
              </a:xfrm>
              <a:prstGeom prst="rect">
                <a:avLst/>
              </a:prstGeom>
              <a:blipFill>
                <a:blip r:embed="rId1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561995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Modelo Rosenblatt</a:t>
            </a:r>
          </a:p>
        </p:txBody>
      </p:sp>
      <p:sp>
        <p:nvSpPr>
          <p:cNvPr id="4" name="CuadroTexto 3">
            <a:extLst>
              <a:ext uri="{FF2B5EF4-FFF2-40B4-BE49-F238E27FC236}">
                <a16:creationId xmlns:a16="http://schemas.microsoft.com/office/drawing/2014/main" id="{0FC1072C-A508-146E-55E5-074DD5EADF48}"/>
              </a:ext>
            </a:extLst>
          </p:cNvPr>
          <p:cNvSpPr txBox="1"/>
          <p:nvPr/>
        </p:nvSpPr>
        <p:spPr>
          <a:xfrm>
            <a:off x="554858" y="2026397"/>
            <a:ext cx="6061825" cy="3139321"/>
          </a:xfrm>
          <a:prstGeom prst="rect">
            <a:avLst/>
          </a:prstGeom>
          <a:noFill/>
        </p:spPr>
        <p:txBody>
          <a:bodyPr wrap="square">
            <a:spAutoFit/>
          </a:bodyPr>
          <a:lstStyle/>
          <a:p>
            <a:pPr algn="ctr"/>
            <a:r>
              <a:rPr lang="es-MX" b="1" dirty="0">
                <a:latin typeface="Century Schoolbook" panose="02040604050505020304" pitchFamily="18" charset="0"/>
              </a:rPr>
              <a:t>Limitaciones del perceptrón </a:t>
            </a:r>
          </a:p>
          <a:p>
            <a:pPr algn="ctr"/>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En esta arquitectura las señales de desplazan en una única dirección, desde la entrada de la red neuronal hasta la salida, sin formar ciclos (Redes </a:t>
            </a:r>
            <a:r>
              <a:rPr lang="es-MX" dirty="0" err="1">
                <a:latin typeface="Century Schoolbook" panose="02040604050505020304" pitchFamily="18" charset="0"/>
              </a:rPr>
              <a:t>Feedforward</a:t>
            </a:r>
            <a:r>
              <a:rPr lang="es-MX" dirty="0">
                <a:latin typeface="Century Schoolbook" panose="02040604050505020304" pitchFamily="18" charset="0"/>
              </a:rPr>
              <a:t>).</a:t>
            </a:r>
          </a:p>
          <a:p>
            <a:pPr marL="285750" indent="-285750" algn="just">
              <a:buFont typeface="Wingdings" panose="05000000000000000000" pitchFamily="2" charset="2"/>
              <a:buChar char="Ø"/>
            </a:pPr>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 Solo tienen una capa con ello son capaces de clasificar datos </a:t>
            </a:r>
            <a:r>
              <a:rPr lang="es-MX" b="1" dirty="0">
                <a:effectLst>
                  <a:outerShdw blurRad="38100" dist="38100" dir="2700000" algn="tl">
                    <a:srgbClr val="000000">
                      <a:alpha val="43137"/>
                    </a:srgbClr>
                  </a:outerShdw>
                </a:effectLst>
                <a:latin typeface="Century Schoolbook" panose="02040604050505020304" pitchFamily="18" charset="0"/>
              </a:rPr>
              <a:t>linealmente separables</a:t>
            </a:r>
            <a:r>
              <a:rPr lang="es-MX" dirty="0">
                <a:latin typeface="Century Schoolbook" panose="02040604050505020304" pitchFamily="18" charset="0"/>
              </a:rPr>
              <a:t>, lo que limitaba enormemente su capacidad de aprendizaje y predicción.</a:t>
            </a:r>
          </a:p>
        </p:txBody>
      </p:sp>
      <mc:AlternateContent xmlns:mc="http://schemas.openxmlformats.org/markup-compatibility/2006" xmlns:a14="http://schemas.microsoft.com/office/drawing/2010/main">
        <mc:Choice Requires="a14">
          <p:sp>
            <p:nvSpPr>
              <p:cNvPr id="26" name="Elipse 25">
                <a:extLst>
                  <a:ext uri="{FF2B5EF4-FFF2-40B4-BE49-F238E27FC236}">
                    <a16:creationId xmlns:a16="http://schemas.microsoft.com/office/drawing/2014/main" id="{D3D6F1DB-4AF2-19FC-4EE4-DFA9C4D23595}"/>
                  </a:ext>
                </a:extLst>
              </p:cNvPr>
              <p:cNvSpPr/>
              <p:nvPr/>
            </p:nvSpPr>
            <p:spPr>
              <a:xfrm>
                <a:off x="7863380" y="2749342"/>
                <a:ext cx="343816" cy="34844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1</m:t>
                          </m:r>
                        </m:sub>
                      </m:sSub>
                    </m:oMath>
                  </m:oMathPara>
                </a14:m>
                <a:endParaRPr lang="es-MX" dirty="0"/>
              </a:p>
            </p:txBody>
          </p:sp>
        </mc:Choice>
        <mc:Fallback xmlns="">
          <p:sp>
            <p:nvSpPr>
              <p:cNvPr id="26" name="Elipse 25">
                <a:extLst>
                  <a:ext uri="{FF2B5EF4-FFF2-40B4-BE49-F238E27FC236}">
                    <a16:creationId xmlns:a16="http://schemas.microsoft.com/office/drawing/2014/main" id="{D3D6F1DB-4AF2-19FC-4EE4-DFA9C4D23595}"/>
                  </a:ext>
                </a:extLst>
              </p:cNvPr>
              <p:cNvSpPr>
                <a:spLocks noRot="1" noChangeAspect="1" noMove="1" noResize="1" noEditPoints="1" noAdjustHandles="1" noChangeArrowheads="1" noChangeShapeType="1" noTextEdit="1"/>
              </p:cNvSpPr>
              <p:nvPr/>
            </p:nvSpPr>
            <p:spPr>
              <a:xfrm>
                <a:off x="7863380" y="2749342"/>
                <a:ext cx="343816" cy="348447"/>
              </a:xfrm>
              <a:prstGeom prst="ellipse">
                <a:avLst/>
              </a:prstGeom>
              <a:blipFill>
                <a:blip r:embed="rId4"/>
                <a:stretch>
                  <a:fillRect l="-678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Elipse 26">
                <a:extLst>
                  <a:ext uri="{FF2B5EF4-FFF2-40B4-BE49-F238E27FC236}">
                    <a16:creationId xmlns:a16="http://schemas.microsoft.com/office/drawing/2014/main" id="{49D55D4F-3D46-0BEC-C0D7-64FFBFE47834}"/>
                  </a:ext>
                </a:extLst>
              </p:cNvPr>
              <p:cNvSpPr/>
              <p:nvPr/>
            </p:nvSpPr>
            <p:spPr>
              <a:xfrm>
                <a:off x="7855659" y="3261742"/>
                <a:ext cx="343816" cy="34844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2</m:t>
                          </m:r>
                        </m:sub>
                      </m:sSub>
                    </m:oMath>
                  </m:oMathPara>
                </a14:m>
                <a:endParaRPr lang="es-MX" dirty="0"/>
              </a:p>
            </p:txBody>
          </p:sp>
        </mc:Choice>
        <mc:Fallback xmlns="">
          <p:sp>
            <p:nvSpPr>
              <p:cNvPr id="27" name="Elipse 26">
                <a:extLst>
                  <a:ext uri="{FF2B5EF4-FFF2-40B4-BE49-F238E27FC236}">
                    <a16:creationId xmlns:a16="http://schemas.microsoft.com/office/drawing/2014/main" id="{49D55D4F-3D46-0BEC-C0D7-64FFBFE47834}"/>
                  </a:ext>
                </a:extLst>
              </p:cNvPr>
              <p:cNvSpPr>
                <a:spLocks noRot="1" noChangeAspect="1" noMove="1" noResize="1" noEditPoints="1" noAdjustHandles="1" noChangeArrowheads="1" noChangeShapeType="1" noTextEdit="1"/>
              </p:cNvSpPr>
              <p:nvPr/>
            </p:nvSpPr>
            <p:spPr>
              <a:xfrm>
                <a:off x="7855659" y="3261742"/>
                <a:ext cx="343816" cy="348447"/>
              </a:xfrm>
              <a:prstGeom prst="ellipse">
                <a:avLst/>
              </a:prstGeom>
              <a:blipFill>
                <a:blip r:embed="rId5"/>
                <a:stretch>
                  <a:fillRect l="-84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Elipse 27">
                <a:extLst>
                  <a:ext uri="{FF2B5EF4-FFF2-40B4-BE49-F238E27FC236}">
                    <a16:creationId xmlns:a16="http://schemas.microsoft.com/office/drawing/2014/main" id="{443C442A-A185-19F9-2B38-4D0E84FFB724}"/>
                  </a:ext>
                </a:extLst>
              </p:cNvPr>
              <p:cNvSpPr/>
              <p:nvPr/>
            </p:nvSpPr>
            <p:spPr>
              <a:xfrm>
                <a:off x="7855659" y="3774142"/>
                <a:ext cx="343816" cy="34844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3</m:t>
                          </m:r>
                        </m:sub>
                      </m:sSub>
                    </m:oMath>
                  </m:oMathPara>
                </a14:m>
                <a:endParaRPr lang="es-MX" dirty="0"/>
              </a:p>
            </p:txBody>
          </p:sp>
        </mc:Choice>
        <mc:Fallback xmlns="">
          <p:sp>
            <p:nvSpPr>
              <p:cNvPr id="28" name="Elipse 27">
                <a:extLst>
                  <a:ext uri="{FF2B5EF4-FFF2-40B4-BE49-F238E27FC236}">
                    <a16:creationId xmlns:a16="http://schemas.microsoft.com/office/drawing/2014/main" id="{443C442A-A185-19F9-2B38-4D0E84FFB724}"/>
                  </a:ext>
                </a:extLst>
              </p:cNvPr>
              <p:cNvSpPr>
                <a:spLocks noRot="1" noChangeAspect="1" noMove="1" noResize="1" noEditPoints="1" noAdjustHandles="1" noChangeArrowheads="1" noChangeShapeType="1" noTextEdit="1"/>
              </p:cNvSpPr>
              <p:nvPr/>
            </p:nvSpPr>
            <p:spPr>
              <a:xfrm>
                <a:off x="7855659" y="3774142"/>
                <a:ext cx="343816" cy="348447"/>
              </a:xfrm>
              <a:prstGeom prst="ellipse">
                <a:avLst/>
              </a:prstGeom>
              <a:blipFill>
                <a:blip r:embed="rId6"/>
                <a:stretch>
                  <a:fillRect l="-84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Elipse 28">
                <a:extLst>
                  <a:ext uri="{FF2B5EF4-FFF2-40B4-BE49-F238E27FC236}">
                    <a16:creationId xmlns:a16="http://schemas.microsoft.com/office/drawing/2014/main" id="{67CF45C4-E06B-DAE5-34E8-EBCB16B7918F}"/>
                  </a:ext>
                </a:extLst>
              </p:cNvPr>
              <p:cNvSpPr/>
              <p:nvPr/>
            </p:nvSpPr>
            <p:spPr>
              <a:xfrm>
                <a:off x="7863380" y="4775547"/>
                <a:ext cx="343816" cy="34844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𝑛</m:t>
                          </m:r>
                        </m:sub>
                      </m:sSub>
                    </m:oMath>
                  </m:oMathPara>
                </a14:m>
                <a:endParaRPr lang="es-MX" dirty="0"/>
              </a:p>
            </p:txBody>
          </p:sp>
        </mc:Choice>
        <mc:Fallback xmlns="">
          <p:sp>
            <p:nvSpPr>
              <p:cNvPr id="29" name="Elipse 28">
                <a:extLst>
                  <a:ext uri="{FF2B5EF4-FFF2-40B4-BE49-F238E27FC236}">
                    <a16:creationId xmlns:a16="http://schemas.microsoft.com/office/drawing/2014/main" id="{67CF45C4-E06B-DAE5-34E8-EBCB16B7918F}"/>
                  </a:ext>
                </a:extLst>
              </p:cNvPr>
              <p:cNvSpPr>
                <a:spLocks noRot="1" noChangeAspect="1" noMove="1" noResize="1" noEditPoints="1" noAdjustHandles="1" noChangeArrowheads="1" noChangeShapeType="1" noTextEdit="1"/>
              </p:cNvSpPr>
              <p:nvPr/>
            </p:nvSpPr>
            <p:spPr>
              <a:xfrm>
                <a:off x="7863380" y="4775547"/>
                <a:ext cx="343816" cy="348447"/>
              </a:xfrm>
              <a:prstGeom prst="ellipse">
                <a:avLst/>
              </a:prstGeom>
              <a:blipFill>
                <a:blip r:embed="rId7"/>
                <a:stretch>
                  <a:fillRect l="-10169"/>
                </a:stretch>
              </a:blipFill>
            </p:spPr>
            <p:txBody>
              <a:bodyPr/>
              <a:lstStyle/>
              <a:p>
                <a:r>
                  <a:rPr lang="es-MX">
                    <a:noFill/>
                  </a:rPr>
                  <a:t> </a:t>
                </a:r>
              </a:p>
            </p:txBody>
          </p:sp>
        </mc:Fallback>
      </mc:AlternateContent>
      <p:sp>
        <p:nvSpPr>
          <p:cNvPr id="30" name="Diagrama de flujo: conector 29">
            <a:extLst>
              <a:ext uri="{FF2B5EF4-FFF2-40B4-BE49-F238E27FC236}">
                <a16:creationId xmlns:a16="http://schemas.microsoft.com/office/drawing/2014/main" id="{C8CD3697-4F66-1BB6-3C7C-16A321362B14}"/>
              </a:ext>
            </a:extLst>
          </p:cNvPr>
          <p:cNvSpPr/>
          <p:nvPr/>
        </p:nvSpPr>
        <p:spPr>
          <a:xfrm>
            <a:off x="7999749" y="4256479"/>
            <a:ext cx="68763" cy="6968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Diagrama de flujo: conector 30">
            <a:extLst>
              <a:ext uri="{FF2B5EF4-FFF2-40B4-BE49-F238E27FC236}">
                <a16:creationId xmlns:a16="http://schemas.microsoft.com/office/drawing/2014/main" id="{BDC13345-4E8A-5CE3-DA31-7227837BB552}"/>
              </a:ext>
            </a:extLst>
          </p:cNvPr>
          <p:cNvSpPr/>
          <p:nvPr/>
        </p:nvSpPr>
        <p:spPr>
          <a:xfrm>
            <a:off x="7999749" y="4399506"/>
            <a:ext cx="68763" cy="6968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Diagrama de flujo: conector 31">
            <a:extLst>
              <a:ext uri="{FF2B5EF4-FFF2-40B4-BE49-F238E27FC236}">
                <a16:creationId xmlns:a16="http://schemas.microsoft.com/office/drawing/2014/main" id="{0EE6348E-5979-F9BD-32C7-782972CC85EE}"/>
              </a:ext>
            </a:extLst>
          </p:cNvPr>
          <p:cNvSpPr/>
          <p:nvPr/>
        </p:nvSpPr>
        <p:spPr>
          <a:xfrm>
            <a:off x="7999749" y="4542533"/>
            <a:ext cx="68763" cy="6968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33" name="Elipse 32">
                <a:extLst>
                  <a:ext uri="{FF2B5EF4-FFF2-40B4-BE49-F238E27FC236}">
                    <a16:creationId xmlns:a16="http://schemas.microsoft.com/office/drawing/2014/main" id="{F449A1B7-F035-A6C1-2709-C1EB8C063A8A}"/>
                  </a:ext>
                </a:extLst>
              </p:cNvPr>
              <p:cNvSpPr/>
              <p:nvPr/>
            </p:nvSpPr>
            <p:spPr>
              <a:xfrm>
                <a:off x="9165009" y="3515950"/>
                <a:ext cx="687632" cy="696894"/>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s-MX" b="0" i="1" smtClean="0">
                          <a:latin typeface="Cambria Math" panose="02040503050406030204" pitchFamily="18" charset="0"/>
                        </a:rPr>
                        <m:t>∑</m:t>
                      </m:r>
                    </m:oMath>
                  </m:oMathPara>
                </a14:m>
                <a:endParaRPr lang="es-MX" dirty="0"/>
              </a:p>
            </p:txBody>
          </p:sp>
        </mc:Choice>
        <mc:Fallback xmlns="">
          <p:sp>
            <p:nvSpPr>
              <p:cNvPr id="33" name="Elipse 32">
                <a:extLst>
                  <a:ext uri="{FF2B5EF4-FFF2-40B4-BE49-F238E27FC236}">
                    <a16:creationId xmlns:a16="http://schemas.microsoft.com/office/drawing/2014/main" id="{F449A1B7-F035-A6C1-2709-C1EB8C063A8A}"/>
                  </a:ext>
                </a:extLst>
              </p:cNvPr>
              <p:cNvSpPr>
                <a:spLocks noRot="1" noChangeAspect="1" noMove="1" noResize="1" noEditPoints="1" noAdjustHandles="1" noChangeArrowheads="1" noChangeShapeType="1" noTextEdit="1"/>
              </p:cNvSpPr>
              <p:nvPr/>
            </p:nvSpPr>
            <p:spPr>
              <a:xfrm>
                <a:off x="9165009" y="3515950"/>
                <a:ext cx="687632" cy="696894"/>
              </a:xfrm>
              <a:prstGeom prst="ellipse">
                <a:avLst/>
              </a:prstGeom>
              <a:blipFill>
                <a:blip r:embed="rId8"/>
                <a:stretch>
                  <a:fillRect/>
                </a:stretch>
              </a:blipFill>
              <a:ln>
                <a:solidFill>
                  <a:schemeClr val="tx1"/>
                </a:solidFill>
              </a:ln>
            </p:spPr>
            <p:txBody>
              <a:bodyPr/>
              <a:lstStyle/>
              <a:p>
                <a:r>
                  <a:rPr lang="es-MX">
                    <a:noFill/>
                  </a:rPr>
                  <a:t> </a:t>
                </a:r>
              </a:p>
            </p:txBody>
          </p:sp>
        </mc:Fallback>
      </mc:AlternateContent>
      <p:cxnSp>
        <p:nvCxnSpPr>
          <p:cNvPr id="34" name="Conector recto de flecha 33">
            <a:extLst>
              <a:ext uri="{FF2B5EF4-FFF2-40B4-BE49-F238E27FC236}">
                <a16:creationId xmlns:a16="http://schemas.microsoft.com/office/drawing/2014/main" id="{78781C60-2D7A-F0D4-05F9-D88A2A837198}"/>
              </a:ext>
            </a:extLst>
          </p:cNvPr>
          <p:cNvCxnSpPr>
            <a:cxnSpLocks/>
            <a:stCxn id="26" idx="6"/>
            <a:endCxn id="33" idx="2"/>
          </p:cNvCxnSpPr>
          <p:nvPr/>
        </p:nvCxnSpPr>
        <p:spPr>
          <a:xfrm>
            <a:off x="8207196" y="2923566"/>
            <a:ext cx="957813" cy="94083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D05995BD-BDDC-0C9D-0A0C-3DA8A22206C2}"/>
              </a:ext>
            </a:extLst>
          </p:cNvPr>
          <p:cNvCxnSpPr>
            <a:cxnSpLocks/>
            <a:stCxn id="27" idx="6"/>
            <a:endCxn id="33" idx="2"/>
          </p:cNvCxnSpPr>
          <p:nvPr/>
        </p:nvCxnSpPr>
        <p:spPr>
          <a:xfrm>
            <a:off x="8199475" y="3435966"/>
            <a:ext cx="965534" cy="42843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F1276B78-CA08-E148-A941-DD0530E3556D}"/>
              </a:ext>
            </a:extLst>
          </p:cNvPr>
          <p:cNvCxnSpPr>
            <a:cxnSpLocks/>
            <a:stCxn id="28" idx="6"/>
            <a:endCxn id="33" idx="2"/>
          </p:cNvCxnSpPr>
          <p:nvPr/>
        </p:nvCxnSpPr>
        <p:spPr>
          <a:xfrm flipV="1">
            <a:off x="8199475" y="3864397"/>
            <a:ext cx="965534" cy="83969"/>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9A2024B-DDF6-7B13-3FA6-5BF9393A7B97}"/>
              </a:ext>
            </a:extLst>
          </p:cNvPr>
          <p:cNvCxnSpPr>
            <a:cxnSpLocks/>
            <a:stCxn id="29" idx="6"/>
            <a:endCxn id="33" idx="2"/>
          </p:cNvCxnSpPr>
          <p:nvPr/>
        </p:nvCxnSpPr>
        <p:spPr>
          <a:xfrm flipV="1">
            <a:off x="8207196" y="3864397"/>
            <a:ext cx="957813" cy="108537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AC0639D5-4534-85DD-80AA-D73271B50DD7}"/>
              </a:ext>
            </a:extLst>
          </p:cNvPr>
          <p:cNvCxnSpPr>
            <a:cxnSpLocks/>
            <a:stCxn id="33" idx="6"/>
            <a:endCxn id="47" idx="1"/>
          </p:cNvCxnSpPr>
          <p:nvPr/>
        </p:nvCxnSpPr>
        <p:spPr>
          <a:xfrm flipV="1">
            <a:off x="9852641" y="3860563"/>
            <a:ext cx="306199" cy="383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Globo: flecha hacia arriba 39">
            <a:extLst>
              <a:ext uri="{FF2B5EF4-FFF2-40B4-BE49-F238E27FC236}">
                <a16:creationId xmlns:a16="http://schemas.microsoft.com/office/drawing/2014/main" id="{EB86EF50-8728-4DD2-0813-4A9311C286A9}"/>
              </a:ext>
            </a:extLst>
          </p:cNvPr>
          <p:cNvSpPr/>
          <p:nvPr/>
        </p:nvSpPr>
        <p:spPr>
          <a:xfrm>
            <a:off x="8908317" y="4276009"/>
            <a:ext cx="1008671" cy="658735"/>
          </a:xfrm>
          <a:prstGeom prst="up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Unión Sumadora</a:t>
            </a:r>
          </a:p>
        </p:txBody>
      </p:sp>
      <p:sp>
        <p:nvSpPr>
          <p:cNvPr id="41" name="Globo: flecha hacia abajo 40">
            <a:extLst>
              <a:ext uri="{FF2B5EF4-FFF2-40B4-BE49-F238E27FC236}">
                <a16:creationId xmlns:a16="http://schemas.microsoft.com/office/drawing/2014/main" id="{68D552DF-49DB-CB3B-E1C3-D5F1CBBBAEF1}"/>
              </a:ext>
            </a:extLst>
          </p:cNvPr>
          <p:cNvSpPr/>
          <p:nvPr/>
        </p:nvSpPr>
        <p:spPr>
          <a:xfrm>
            <a:off x="7966689" y="2188924"/>
            <a:ext cx="899296" cy="522671"/>
          </a:xfrm>
          <a:prstGeom prst="down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Pesos Sinápticos </a:t>
            </a:r>
          </a:p>
        </p:txBody>
      </p:sp>
      <p:sp>
        <p:nvSpPr>
          <p:cNvPr id="42" name="Abrir llave 41">
            <a:extLst>
              <a:ext uri="{FF2B5EF4-FFF2-40B4-BE49-F238E27FC236}">
                <a16:creationId xmlns:a16="http://schemas.microsoft.com/office/drawing/2014/main" id="{43072AAD-5FB7-0C8E-D169-89BE5CC87D96}"/>
              </a:ext>
            </a:extLst>
          </p:cNvPr>
          <p:cNvSpPr/>
          <p:nvPr/>
        </p:nvSpPr>
        <p:spPr>
          <a:xfrm>
            <a:off x="7459011" y="2733422"/>
            <a:ext cx="504734" cy="250126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A8166DB3-B460-CD14-1072-DCB69321DF3C}"/>
                  </a:ext>
                </a:extLst>
              </p:cNvPr>
              <p:cNvSpPr txBox="1"/>
              <p:nvPr/>
            </p:nvSpPr>
            <p:spPr>
              <a:xfrm>
                <a:off x="8267988" y="2776515"/>
                <a:ext cx="426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1</m:t>
                          </m:r>
                        </m:sub>
                      </m:sSub>
                    </m:oMath>
                  </m:oMathPara>
                </a14:m>
                <a:endParaRPr lang="es-MX" dirty="0"/>
              </a:p>
            </p:txBody>
          </p:sp>
        </mc:Choice>
        <mc:Fallback xmlns="">
          <p:sp>
            <p:nvSpPr>
              <p:cNvPr id="43" name="CuadroTexto 42">
                <a:extLst>
                  <a:ext uri="{FF2B5EF4-FFF2-40B4-BE49-F238E27FC236}">
                    <a16:creationId xmlns:a16="http://schemas.microsoft.com/office/drawing/2014/main" id="{A8166DB3-B460-CD14-1072-DCB69321DF3C}"/>
                  </a:ext>
                </a:extLst>
              </p:cNvPr>
              <p:cNvSpPr txBox="1">
                <a:spLocks noRot="1" noChangeAspect="1" noMove="1" noResize="1" noEditPoints="1" noAdjustHandles="1" noChangeArrowheads="1" noChangeShapeType="1" noTextEdit="1"/>
              </p:cNvSpPr>
              <p:nvPr/>
            </p:nvSpPr>
            <p:spPr>
              <a:xfrm>
                <a:off x="8267988" y="2776515"/>
                <a:ext cx="426418" cy="369332"/>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7D0F41D9-41BD-5884-BDE5-B095FC705C34}"/>
                  </a:ext>
                </a:extLst>
              </p:cNvPr>
              <p:cNvSpPr txBox="1"/>
              <p:nvPr/>
            </p:nvSpPr>
            <p:spPr>
              <a:xfrm>
                <a:off x="8214258" y="3175571"/>
                <a:ext cx="426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2</m:t>
                          </m:r>
                        </m:sub>
                      </m:sSub>
                    </m:oMath>
                  </m:oMathPara>
                </a14:m>
                <a:endParaRPr lang="es-MX" dirty="0"/>
              </a:p>
            </p:txBody>
          </p:sp>
        </mc:Choice>
        <mc:Fallback xmlns="">
          <p:sp>
            <p:nvSpPr>
              <p:cNvPr id="44" name="CuadroTexto 43">
                <a:extLst>
                  <a:ext uri="{FF2B5EF4-FFF2-40B4-BE49-F238E27FC236}">
                    <a16:creationId xmlns:a16="http://schemas.microsoft.com/office/drawing/2014/main" id="{7D0F41D9-41BD-5884-BDE5-B095FC705C34}"/>
                  </a:ext>
                </a:extLst>
              </p:cNvPr>
              <p:cNvSpPr txBox="1">
                <a:spLocks noRot="1" noChangeAspect="1" noMove="1" noResize="1" noEditPoints="1" noAdjustHandles="1" noChangeArrowheads="1" noChangeShapeType="1" noTextEdit="1"/>
              </p:cNvSpPr>
              <p:nvPr/>
            </p:nvSpPr>
            <p:spPr>
              <a:xfrm>
                <a:off x="8214258" y="3175571"/>
                <a:ext cx="426418" cy="369332"/>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3A138B4D-D29C-BD0D-8508-69DDB190AD12}"/>
                  </a:ext>
                </a:extLst>
              </p:cNvPr>
              <p:cNvSpPr txBox="1"/>
              <p:nvPr/>
            </p:nvSpPr>
            <p:spPr>
              <a:xfrm>
                <a:off x="8214258" y="3568501"/>
                <a:ext cx="426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3</m:t>
                          </m:r>
                        </m:sub>
                      </m:sSub>
                    </m:oMath>
                  </m:oMathPara>
                </a14:m>
                <a:endParaRPr lang="es-MX" dirty="0"/>
              </a:p>
            </p:txBody>
          </p:sp>
        </mc:Choice>
        <mc:Fallback xmlns="">
          <p:sp>
            <p:nvSpPr>
              <p:cNvPr id="45" name="CuadroTexto 44">
                <a:extLst>
                  <a:ext uri="{FF2B5EF4-FFF2-40B4-BE49-F238E27FC236}">
                    <a16:creationId xmlns:a16="http://schemas.microsoft.com/office/drawing/2014/main" id="{3A138B4D-D29C-BD0D-8508-69DDB190AD12}"/>
                  </a:ext>
                </a:extLst>
              </p:cNvPr>
              <p:cNvSpPr txBox="1">
                <a:spLocks noRot="1" noChangeAspect="1" noMove="1" noResize="1" noEditPoints="1" noAdjustHandles="1" noChangeArrowheads="1" noChangeShapeType="1" noTextEdit="1"/>
              </p:cNvSpPr>
              <p:nvPr/>
            </p:nvSpPr>
            <p:spPr>
              <a:xfrm>
                <a:off x="8214258" y="3568501"/>
                <a:ext cx="426418" cy="369332"/>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AB1B46E0-90A5-694E-00A4-AE5BAA19BCEB}"/>
                  </a:ext>
                </a:extLst>
              </p:cNvPr>
              <p:cNvSpPr txBox="1"/>
              <p:nvPr/>
            </p:nvSpPr>
            <p:spPr>
              <a:xfrm>
                <a:off x="8168628" y="4457074"/>
                <a:ext cx="426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𝑛</m:t>
                          </m:r>
                        </m:sub>
                      </m:sSub>
                    </m:oMath>
                  </m:oMathPara>
                </a14:m>
                <a:endParaRPr lang="es-MX" dirty="0"/>
              </a:p>
            </p:txBody>
          </p:sp>
        </mc:Choice>
        <mc:Fallback xmlns="">
          <p:sp>
            <p:nvSpPr>
              <p:cNvPr id="46" name="CuadroTexto 45">
                <a:extLst>
                  <a:ext uri="{FF2B5EF4-FFF2-40B4-BE49-F238E27FC236}">
                    <a16:creationId xmlns:a16="http://schemas.microsoft.com/office/drawing/2014/main" id="{AB1B46E0-90A5-694E-00A4-AE5BAA19BCEB}"/>
                  </a:ext>
                </a:extLst>
              </p:cNvPr>
              <p:cNvSpPr txBox="1">
                <a:spLocks noRot="1" noChangeAspect="1" noMove="1" noResize="1" noEditPoints="1" noAdjustHandles="1" noChangeArrowheads="1" noChangeShapeType="1" noTextEdit="1"/>
              </p:cNvSpPr>
              <p:nvPr/>
            </p:nvSpPr>
            <p:spPr>
              <a:xfrm>
                <a:off x="8168628" y="4457074"/>
                <a:ext cx="426418" cy="369332"/>
              </a:xfrm>
              <a:prstGeom prst="rect">
                <a:avLst/>
              </a:prstGeom>
              <a:blipFill>
                <a:blip r:embed="rId1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7" name="Rectángulo 46">
                <a:extLst>
                  <a:ext uri="{FF2B5EF4-FFF2-40B4-BE49-F238E27FC236}">
                    <a16:creationId xmlns:a16="http://schemas.microsoft.com/office/drawing/2014/main" id="{6C9E4EEC-0D9A-1920-2022-ECA99C09575B}"/>
                  </a:ext>
                </a:extLst>
              </p:cNvPr>
              <p:cNvSpPr/>
              <p:nvPr/>
            </p:nvSpPr>
            <p:spPr>
              <a:xfrm>
                <a:off x="10158840" y="3627747"/>
                <a:ext cx="527300" cy="46563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ea typeface="Cambria Math" panose="02040503050406030204" pitchFamily="18" charset="0"/>
                        </a:rPr>
                        <m:t>𝜑</m:t>
                      </m:r>
                    </m:oMath>
                  </m:oMathPara>
                </a14:m>
                <a:endParaRPr lang="es-MX" b="1" dirty="0">
                  <a:latin typeface="Century Schoolbook" panose="02040604050505020304" pitchFamily="18" charset="0"/>
                </a:endParaRPr>
              </a:p>
            </p:txBody>
          </p:sp>
        </mc:Choice>
        <mc:Fallback xmlns="">
          <p:sp>
            <p:nvSpPr>
              <p:cNvPr id="47" name="Rectángulo 46">
                <a:extLst>
                  <a:ext uri="{FF2B5EF4-FFF2-40B4-BE49-F238E27FC236}">
                    <a16:creationId xmlns:a16="http://schemas.microsoft.com/office/drawing/2014/main" id="{6C9E4EEC-0D9A-1920-2022-ECA99C09575B}"/>
                  </a:ext>
                </a:extLst>
              </p:cNvPr>
              <p:cNvSpPr>
                <a:spLocks noRot="1" noChangeAspect="1" noMove="1" noResize="1" noEditPoints="1" noAdjustHandles="1" noChangeArrowheads="1" noChangeShapeType="1" noTextEdit="1"/>
              </p:cNvSpPr>
              <p:nvPr/>
            </p:nvSpPr>
            <p:spPr>
              <a:xfrm>
                <a:off x="10158840" y="3627747"/>
                <a:ext cx="527300" cy="465631"/>
              </a:xfrm>
              <a:prstGeom prst="rect">
                <a:avLst/>
              </a:prstGeom>
              <a:blipFill>
                <a:blip r:embed="rId13"/>
                <a:stretch>
                  <a:fillRect/>
                </a:stretch>
              </a:blipFill>
            </p:spPr>
            <p:txBody>
              <a:bodyPr/>
              <a:lstStyle/>
              <a:p>
                <a:r>
                  <a:rPr lang="es-MX">
                    <a:noFill/>
                  </a:rPr>
                  <a:t> </a:t>
                </a:r>
              </a:p>
            </p:txBody>
          </p:sp>
        </mc:Fallback>
      </mc:AlternateContent>
      <p:sp>
        <p:nvSpPr>
          <p:cNvPr id="48" name="Rectángulo 47">
            <a:extLst>
              <a:ext uri="{FF2B5EF4-FFF2-40B4-BE49-F238E27FC236}">
                <a16:creationId xmlns:a16="http://schemas.microsoft.com/office/drawing/2014/main" id="{CDB87951-BC69-7464-B487-CAC79E2F306A}"/>
              </a:ext>
            </a:extLst>
          </p:cNvPr>
          <p:cNvSpPr/>
          <p:nvPr/>
        </p:nvSpPr>
        <p:spPr>
          <a:xfrm>
            <a:off x="7172983" y="2733422"/>
            <a:ext cx="229084" cy="2501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a:solidFill>
                  <a:schemeClr val="tx1"/>
                </a:solidFill>
                <a:latin typeface="Century Schoolbook" panose="02040604050505020304" pitchFamily="18" charset="0"/>
              </a:rPr>
              <a:t>Entradas</a:t>
            </a:r>
          </a:p>
        </p:txBody>
      </p:sp>
      <p:sp>
        <p:nvSpPr>
          <p:cNvPr id="49" name="Globo: flecha hacia abajo 48">
            <a:extLst>
              <a:ext uri="{FF2B5EF4-FFF2-40B4-BE49-F238E27FC236}">
                <a16:creationId xmlns:a16="http://schemas.microsoft.com/office/drawing/2014/main" id="{5DB0B7DE-6C60-B859-EFBC-A2ECC52EFC98}"/>
              </a:ext>
            </a:extLst>
          </p:cNvPr>
          <p:cNvSpPr/>
          <p:nvPr/>
        </p:nvSpPr>
        <p:spPr>
          <a:xfrm>
            <a:off x="9958748" y="2970173"/>
            <a:ext cx="899296" cy="522671"/>
          </a:xfrm>
          <a:prstGeom prst="down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Función de Activación </a:t>
            </a:r>
          </a:p>
        </p:txBody>
      </p:sp>
      <p:sp>
        <p:nvSpPr>
          <p:cNvPr id="50" name="Rectángulo 49">
            <a:extLst>
              <a:ext uri="{FF2B5EF4-FFF2-40B4-BE49-F238E27FC236}">
                <a16:creationId xmlns:a16="http://schemas.microsoft.com/office/drawing/2014/main" id="{EE62F26D-E026-DB84-6094-21EECE78AF50}"/>
              </a:ext>
            </a:extLst>
          </p:cNvPr>
          <p:cNvSpPr/>
          <p:nvPr/>
        </p:nvSpPr>
        <p:spPr>
          <a:xfrm>
            <a:off x="11392663" y="3519842"/>
            <a:ext cx="400939" cy="693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Century Schoolbook" panose="02040604050505020304" pitchFamily="18" charset="0"/>
              </a:rPr>
              <a:t>y</a:t>
            </a:r>
            <a:endParaRPr lang="es-MX" b="1" dirty="0">
              <a:latin typeface="Century Schoolbook" panose="02040604050505020304" pitchFamily="18" charset="0"/>
            </a:endParaRPr>
          </a:p>
        </p:txBody>
      </p:sp>
      <p:cxnSp>
        <p:nvCxnSpPr>
          <p:cNvPr id="51" name="Conector recto de flecha 50">
            <a:extLst>
              <a:ext uri="{FF2B5EF4-FFF2-40B4-BE49-F238E27FC236}">
                <a16:creationId xmlns:a16="http://schemas.microsoft.com/office/drawing/2014/main" id="{951CD5A0-7113-9A89-AFD3-8BE75E3039EC}"/>
              </a:ext>
            </a:extLst>
          </p:cNvPr>
          <p:cNvCxnSpPr>
            <a:cxnSpLocks/>
            <a:stCxn id="47" idx="3"/>
            <a:endCxn id="50" idx="1"/>
          </p:cNvCxnSpPr>
          <p:nvPr/>
        </p:nvCxnSpPr>
        <p:spPr>
          <a:xfrm>
            <a:off x="10686140" y="3860563"/>
            <a:ext cx="706523" cy="578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2" name="Globo: flecha hacia arriba 51">
            <a:extLst>
              <a:ext uri="{FF2B5EF4-FFF2-40B4-BE49-F238E27FC236}">
                <a16:creationId xmlns:a16="http://schemas.microsoft.com/office/drawing/2014/main" id="{07D8CE89-CB64-6EC7-C862-45FC966B84EC}"/>
              </a:ext>
            </a:extLst>
          </p:cNvPr>
          <p:cNvSpPr/>
          <p:nvPr/>
        </p:nvSpPr>
        <p:spPr>
          <a:xfrm>
            <a:off x="11221652" y="4411492"/>
            <a:ext cx="727586" cy="498575"/>
          </a:xfrm>
          <a:prstGeom prst="up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Salida</a:t>
            </a:r>
          </a:p>
        </p:txBody>
      </p:sp>
      <p:sp>
        <p:nvSpPr>
          <p:cNvPr id="53" name="Rectángulo: esquinas redondeadas 52">
            <a:extLst>
              <a:ext uri="{FF2B5EF4-FFF2-40B4-BE49-F238E27FC236}">
                <a16:creationId xmlns:a16="http://schemas.microsoft.com/office/drawing/2014/main" id="{48FD6F8D-A6A6-143E-FB6D-3A43571A3A3C}"/>
              </a:ext>
            </a:extLst>
          </p:cNvPr>
          <p:cNvSpPr/>
          <p:nvPr/>
        </p:nvSpPr>
        <p:spPr>
          <a:xfrm>
            <a:off x="7022379" y="2026990"/>
            <a:ext cx="5005139" cy="352701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68740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M. Minsky y S. Papert</a:t>
            </a:r>
          </a:p>
          <a:p>
            <a:endParaRPr lang="es-MX" dirty="0"/>
          </a:p>
        </p:txBody>
      </p:sp>
      <p:sp>
        <p:nvSpPr>
          <p:cNvPr id="4" name="CuadroTexto 3">
            <a:extLst>
              <a:ext uri="{FF2B5EF4-FFF2-40B4-BE49-F238E27FC236}">
                <a16:creationId xmlns:a16="http://schemas.microsoft.com/office/drawing/2014/main" id="{0FC1072C-A508-146E-55E5-074DD5EADF48}"/>
              </a:ext>
            </a:extLst>
          </p:cNvPr>
          <p:cNvSpPr txBox="1"/>
          <p:nvPr/>
        </p:nvSpPr>
        <p:spPr>
          <a:xfrm>
            <a:off x="1136550" y="1554890"/>
            <a:ext cx="9800853" cy="1477328"/>
          </a:xfrm>
          <a:prstGeom prst="rect">
            <a:avLst/>
          </a:prstGeom>
          <a:noFill/>
        </p:spPr>
        <p:txBody>
          <a:bodyPr wrap="square">
            <a:spAutoFit/>
          </a:bodyPr>
          <a:lstStyle/>
          <a:p>
            <a:pPr algn="just"/>
            <a:r>
              <a:rPr lang="es-MX" sz="1800" spc="100" dirty="0">
                <a:solidFill>
                  <a:schemeClr val="tx1">
                    <a:lumMod val="95000"/>
                    <a:lumOff val="5000"/>
                  </a:schemeClr>
                </a:solidFill>
                <a:latin typeface="Century Schoolbook" panose="02040604050505020304" pitchFamily="18" charset="0"/>
                <a:ea typeface="+mj-ea"/>
                <a:cs typeface="+mj-cs"/>
              </a:rPr>
              <a:t>En 1969 dos investigadores, Marvin Minsky y Seymour Papert, publican el libro “</a:t>
            </a:r>
            <a:r>
              <a:rPr lang="es-MX" sz="1800" spc="100" dirty="0" err="1">
                <a:solidFill>
                  <a:schemeClr val="tx1">
                    <a:lumMod val="95000"/>
                    <a:lumOff val="5000"/>
                  </a:schemeClr>
                </a:solidFill>
                <a:latin typeface="Century Schoolbook" panose="02040604050505020304" pitchFamily="18" charset="0"/>
                <a:ea typeface="+mj-ea"/>
                <a:cs typeface="+mj-cs"/>
              </a:rPr>
              <a:t>Perceptrons</a:t>
            </a:r>
            <a:r>
              <a:rPr lang="es-MX" spc="100" dirty="0">
                <a:solidFill>
                  <a:schemeClr val="tx1">
                    <a:lumMod val="95000"/>
                    <a:lumOff val="5000"/>
                  </a:schemeClr>
                </a:solidFill>
                <a:latin typeface="Century Schoolbook" panose="02040604050505020304" pitchFamily="18" charset="0"/>
                <a:ea typeface="+mj-ea"/>
                <a:cs typeface="+mj-cs"/>
              </a:rPr>
              <a:t>”</a:t>
            </a:r>
            <a:r>
              <a:rPr lang="es-MX" sz="1800" spc="100" dirty="0">
                <a:solidFill>
                  <a:schemeClr val="tx1">
                    <a:lumMod val="95000"/>
                    <a:lumOff val="5000"/>
                  </a:schemeClr>
                </a:solidFill>
                <a:latin typeface="Century Schoolbook" panose="02040604050505020304" pitchFamily="18" charset="0"/>
                <a:ea typeface="+mj-ea"/>
                <a:cs typeface="+mj-cs"/>
              </a:rPr>
              <a:t> en el mostraban que las redes neuronales eran incapaces de implementar la función XOR por lo cual solo era capaces de clasificar problemas linealmente separables y esto ralentizo durante varias décadas las ANN </a:t>
            </a:r>
            <a:r>
              <a:rPr lang="es-MX" spc="100" dirty="0">
                <a:solidFill>
                  <a:schemeClr val="tx1">
                    <a:lumMod val="95000"/>
                    <a:lumOff val="5000"/>
                  </a:schemeClr>
                </a:solidFill>
                <a:latin typeface="Century Schoolbook" panose="02040604050505020304" pitchFamily="18" charset="0"/>
                <a:ea typeface="+mj-ea"/>
                <a:cs typeface="+mj-cs"/>
              </a:rPr>
              <a:t>este periodo es conocido como </a:t>
            </a:r>
            <a:r>
              <a:rPr lang="es-MX" sz="1800" spc="100" dirty="0">
                <a:solidFill>
                  <a:schemeClr val="tx1">
                    <a:lumMod val="95000"/>
                    <a:lumOff val="5000"/>
                  </a:schemeClr>
                </a:solidFill>
                <a:latin typeface="Century Schoolbook" panose="02040604050505020304" pitchFamily="18" charset="0"/>
                <a:ea typeface="+mj-ea"/>
                <a:cs typeface="+mj-cs"/>
              </a:rPr>
              <a:t>“El invierno de la IA”.</a:t>
            </a:r>
          </a:p>
        </p:txBody>
      </p:sp>
      <p:pic>
        <p:nvPicPr>
          <p:cNvPr id="6" name="Imagen 5">
            <a:extLst>
              <a:ext uri="{FF2B5EF4-FFF2-40B4-BE49-F238E27FC236}">
                <a16:creationId xmlns:a16="http://schemas.microsoft.com/office/drawing/2014/main" id="{45278375-972E-E998-318C-AF9725812A97}"/>
              </a:ext>
            </a:extLst>
          </p:cNvPr>
          <p:cNvPicPr>
            <a:picLocks noChangeAspect="1"/>
          </p:cNvPicPr>
          <p:nvPr/>
        </p:nvPicPr>
        <p:blipFill>
          <a:blip r:embed="rId4"/>
          <a:stretch>
            <a:fillRect/>
          </a:stretch>
        </p:blipFill>
        <p:spPr>
          <a:xfrm>
            <a:off x="2374187" y="3378330"/>
            <a:ext cx="3594380" cy="2507472"/>
          </a:xfrm>
          <a:prstGeom prst="rect">
            <a:avLst/>
          </a:prstGeom>
          <a:ln w="38100">
            <a:solidFill>
              <a:srgbClr val="002060"/>
            </a:solidFill>
          </a:ln>
        </p:spPr>
      </p:pic>
      <p:pic>
        <p:nvPicPr>
          <p:cNvPr id="8" name="Imagen 7">
            <a:hlinkClick r:id="rId5"/>
            <a:extLst>
              <a:ext uri="{FF2B5EF4-FFF2-40B4-BE49-F238E27FC236}">
                <a16:creationId xmlns:a16="http://schemas.microsoft.com/office/drawing/2014/main" id="{A52E5492-E1F2-EE94-8054-729D25051DE9}"/>
              </a:ext>
            </a:extLst>
          </p:cNvPr>
          <p:cNvPicPr>
            <a:picLocks noChangeAspect="1"/>
          </p:cNvPicPr>
          <p:nvPr/>
        </p:nvPicPr>
        <p:blipFill>
          <a:blip r:embed="rId6"/>
          <a:stretch>
            <a:fillRect/>
          </a:stretch>
        </p:blipFill>
        <p:spPr>
          <a:xfrm>
            <a:off x="7700549" y="3046211"/>
            <a:ext cx="2117264" cy="3171711"/>
          </a:xfrm>
          <a:prstGeom prst="rect">
            <a:avLst/>
          </a:prstGeom>
          <a:ln w="38100">
            <a:solidFill>
              <a:srgbClr val="002060"/>
            </a:solidFill>
          </a:ln>
        </p:spPr>
      </p:pic>
    </p:spTree>
    <p:extLst>
      <p:ext uri="{BB962C8B-B14F-4D97-AF65-F5344CB8AC3E}">
        <p14:creationId xmlns:p14="http://schemas.microsoft.com/office/powerpoint/2010/main" val="2768778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Separabilidad lineal</a:t>
            </a:r>
          </a:p>
        </p:txBody>
      </p:sp>
      <p:sp>
        <p:nvSpPr>
          <p:cNvPr id="4" name="CuadroTexto 3">
            <a:extLst>
              <a:ext uri="{FF2B5EF4-FFF2-40B4-BE49-F238E27FC236}">
                <a16:creationId xmlns:a16="http://schemas.microsoft.com/office/drawing/2014/main" id="{0FC1072C-A508-146E-55E5-074DD5EADF48}"/>
              </a:ext>
            </a:extLst>
          </p:cNvPr>
          <p:cNvSpPr txBox="1"/>
          <p:nvPr/>
        </p:nvSpPr>
        <p:spPr>
          <a:xfrm>
            <a:off x="1136550" y="1554890"/>
            <a:ext cx="9800853" cy="1754326"/>
          </a:xfrm>
          <a:prstGeom prst="rect">
            <a:avLst/>
          </a:prstGeom>
          <a:noFill/>
        </p:spPr>
        <p:txBody>
          <a:bodyPr wrap="square">
            <a:spAutoFit/>
          </a:bodyPr>
          <a:lstStyle/>
          <a:p>
            <a:pPr algn="just"/>
            <a:r>
              <a:rPr lang="es-MX" sz="1800" spc="100" dirty="0">
                <a:solidFill>
                  <a:schemeClr val="tx1">
                    <a:lumMod val="95000"/>
                    <a:lumOff val="5000"/>
                  </a:schemeClr>
                </a:solidFill>
                <a:latin typeface="Century Schoolbook" panose="02040604050505020304" pitchFamily="18" charset="0"/>
                <a:ea typeface="+mj-ea"/>
                <a:cs typeface="+mj-cs"/>
              </a:rPr>
              <a:t>En geometría euclidiana, la separabilidad lineal es una propiedad de dos conjuntos de puntos . Esto se visualiza más fácilmente en dos dimensiones (el plano euclidiano). Estos dos conjuntos son linealmente separables si existe al menos una línea que separe a ambos conjuntos. Esta idea se generaliza a espacios euclidianos de dimensiones superiores si la línea es reemplazada por un hiperplano .</a:t>
            </a:r>
          </a:p>
        </p:txBody>
      </p:sp>
      <p:pic>
        <p:nvPicPr>
          <p:cNvPr id="1026" name="Picture 2">
            <a:extLst>
              <a:ext uri="{FF2B5EF4-FFF2-40B4-BE49-F238E27FC236}">
                <a16:creationId xmlns:a16="http://schemas.microsoft.com/office/drawing/2014/main" id="{6E18EA15-E023-983B-540E-0B8577962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801" y="3429000"/>
            <a:ext cx="8896350" cy="2657475"/>
          </a:xfrm>
          <a:prstGeom prst="rect">
            <a:avLst/>
          </a:prstGeom>
          <a:noFill/>
          <a:ln w="38100">
            <a:solidFill>
              <a:srgbClr val="00206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69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Compuerta NOT</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B186F90D-85DD-2B72-BB49-E4601C85239F}"/>
                  </a:ext>
                </a:extLst>
              </p:cNvPr>
              <p:cNvSpPr/>
              <p:nvPr/>
            </p:nvSpPr>
            <p:spPr>
              <a:xfrm>
                <a:off x="7615715" y="2248372"/>
                <a:ext cx="694849" cy="40011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𝑥</m:t>
                      </m:r>
                    </m:oMath>
                  </m:oMathPara>
                </a14:m>
                <a:endParaRPr lang="es-MX" dirty="0"/>
              </a:p>
            </p:txBody>
          </p:sp>
        </mc:Choice>
        <mc:Fallback xmlns="">
          <p:sp>
            <p:nvSpPr>
              <p:cNvPr id="9" name="Rectángulo 8">
                <a:extLst>
                  <a:ext uri="{FF2B5EF4-FFF2-40B4-BE49-F238E27FC236}">
                    <a16:creationId xmlns:a16="http://schemas.microsoft.com/office/drawing/2014/main" id="{B186F90D-85DD-2B72-BB49-E4601C85239F}"/>
                  </a:ext>
                </a:extLst>
              </p:cNvPr>
              <p:cNvSpPr>
                <a:spLocks noRot="1" noChangeAspect="1" noMove="1" noResize="1" noEditPoints="1" noAdjustHandles="1" noChangeArrowheads="1" noChangeShapeType="1" noTextEdit="1"/>
              </p:cNvSpPr>
              <p:nvPr/>
            </p:nvSpPr>
            <p:spPr>
              <a:xfrm>
                <a:off x="7615715" y="2248372"/>
                <a:ext cx="694849" cy="400110"/>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Elipse 12">
                <a:extLst>
                  <a:ext uri="{FF2B5EF4-FFF2-40B4-BE49-F238E27FC236}">
                    <a16:creationId xmlns:a16="http://schemas.microsoft.com/office/drawing/2014/main" id="{6B08B25A-21E4-3B5D-F29F-003DA9816CDE}"/>
                  </a:ext>
                </a:extLst>
              </p:cNvPr>
              <p:cNvSpPr/>
              <p:nvPr/>
            </p:nvSpPr>
            <p:spPr>
              <a:xfrm>
                <a:off x="8957156" y="2003830"/>
                <a:ext cx="900000" cy="9000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s-MX" i="1">
                          <a:latin typeface="Cambria Math" panose="02040503050406030204" pitchFamily="18" charset="0"/>
                          <a:ea typeface="Cambria Math" panose="02040503050406030204" pitchFamily="18" charset="0"/>
                        </a:rPr>
                        <m:t>𝜑</m:t>
                      </m:r>
                    </m:oMath>
                  </m:oMathPara>
                </a14:m>
                <a:endParaRPr lang="es-MX" b="1" dirty="0">
                  <a:latin typeface="Century Schoolbook" panose="02040604050505020304" pitchFamily="18" charset="0"/>
                </a:endParaRPr>
              </a:p>
            </p:txBody>
          </p:sp>
        </mc:Choice>
        <mc:Fallback xmlns="">
          <p:sp>
            <p:nvSpPr>
              <p:cNvPr id="13" name="Elipse 12">
                <a:extLst>
                  <a:ext uri="{FF2B5EF4-FFF2-40B4-BE49-F238E27FC236}">
                    <a16:creationId xmlns:a16="http://schemas.microsoft.com/office/drawing/2014/main" id="{6B08B25A-21E4-3B5D-F29F-003DA9816CDE}"/>
                  </a:ext>
                </a:extLst>
              </p:cNvPr>
              <p:cNvSpPr>
                <a:spLocks noRot="1" noChangeAspect="1" noMove="1" noResize="1" noEditPoints="1" noAdjustHandles="1" noChangeArrowheads="1" noChangeShapeType="1" noTextEdit="1"/>
              </p:cNvSpPr>
              <p:nvPr/>
            </p:nvSpPr>
            <p:spPr>
              <a:xfrm>
                <a:off x="8957156" y="2003830"/>
                <a:ext cx="900000" cy="900000"/>
              </a:xfrm>
              <a:prstGeom prst="ellipse">
                <a:avLst/>
              </a:prstGeom>
              <a:blipFill>
                <a:blip r:embed="rId5"/>
                <a:stretch>
                  <a:fillRect/>
                </a:stretch>
              </a:blipFill>
              <a:ln>
                <a:solidFill>
                  <a:schemeClr val="tx1"/>
                </a:solidFill>
              </a:ln>
            </p:spPr>
            <p:txBody>
              <a:bodyPr/>
              <a:lstStyle/>
              <a:p>
                <a:r>
                  <a:rPr lang="es-MX">
                    <a:noFill/>
                  </a:rPr>
                  <a:t> </a:t>
                </a:r>
              </a:p>
            </p:txBody>
          </p:sp>
        </mc:Fallback>
      </mc:AlternateContent>
      <p:sp>
        <p:nvSpPr>
          <p:cNvPr id="14" name="Cuerda 13">
            <a:extLst>
              <a:ext uri="{FF2B5EF4-FFF2-40B4-BE49-F238E27FC236}">
                <a16:creationId xmlns:a16="http://schemas.microsoft.com/office/drawing/2014/main" id="{CE0D3428-F803-BDCE-8D9D-520F9C0C043B}"/>
              </a:ext>
            </a:extLst>
          </p:cNvPr>
          <p:cNvSpPr/>
          <p:nvPr/>
        </p:nvSpPr>
        <p:spPr>
          <a:xfrm>
            <a:off x="8957156" y="2003830"/>
            <a:ext cx="900000" cy="900000"/>
          </a:xfrm>
          <a:prstGeom prst="chord">
            <a:avLst>
              <a:gd name="adj1" fmla="val 5406344"/>
              <a:gd name="adj2" fmla="val 16200000"/>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b="1" dirty="0">
                <a:solidFill>
                  <a:schemeClr val="tx1"/>
                </a:solidFill>
                <a:latin typeface="Cambria Math" panose="02040503050406030204" pitchFamily="18" charset="0"/>
                <a:ea typeface="Cambria Math" panose="02040503050406030204" pitchFamily="18" charset="0"/>
              </a:rPr>
              <a:t>Σ</a:t>
            </a:r>
            <a:endParaRPr lang="es-MX" b="1" dirty="0">
              <a:solidFill>
                <a:schemeClr val="tx1"/>
              </a:solidFill>
            </a:endParaRPr>
          </a:p>
        </p:txBody>
      </p:sp>
      <p:cxnSp>
        <p:nvCxnSpPr>
          <p:cNvPr id="16" name="Conector recto de flecha 15">
            <a:extLst>
              <a:ext uri="{FF2B5EF4-FFF2-40B4-BE49-F238E27FC236}">
                <a16:creationId xmlns:a16="http://schemas.microsoft.com/office/drawing/2014/main" id="{03D197F0-AABB-4262-2C62-4866F286DF05}"/>
              </a:ext>
            </a:extLst>
          </p:cNvPr>
          <p:cNvCxnSpPr>
            <a:cxnSpLocks/>
            <a:stCxn id="9" idx="3"/>
            <a:endCxn id="13" idx="2"/>
          </p:cNvCxnSpPr>
          <p:nvPr/>
        </p:nvCxnSpPr>
        <p:spPr>
          <a:xfrm>
            <a:off x="8310564" y="2448427"/>
            <a:ext cx="646592" cy="5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54AC9417-F944-9203-D0A1-1E249546B098}"/>
                  </a:ext>
                </a:extLst>
              </p:cNvPr>
              <p:cNvSpPr/>
              <p:nvPr/>
            </p:nvSpPr>
            <p:spPr>
              <a:xfrm>
                <a:off x="10572389" y="2090437"/>
                <a:ext cx="419812" cy="71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s-MX" b="1" i="1" smtClean="0">
                              <a:latin typeface="Cambria Math" panose="02040503050406030204" pitchFamily="18" charset="0"/>
                            </a:rPr>
                          </m:ctrlPr>
                        </m:accPr>
                        <m:e>
                          <m:r>
                            <a:rPr lang="es-MX" b="1" i="1" smtClean="0">
                              <a:latin typeface="Cambria Math" panose="02040503050406030204" pitchFamily="18" charset="0"/>
                            </a:rPr>
                            <m:t>𝒚</m:t>
                          </m:r>
                        </m:e>
                      </m:acc>
                    </m:oMath>
                  </m:oMathPara>
                </a14:m>
                <a:endParaRPr lang="es-MX" b="1" dirty="0">
                  <a:latin typeface="Century Schoolbook" panose="02040604050505020304" pitchFamily="18" charset="0"/>
                </a:endParaRPr>
              </a:p>
            </p:txBody>
          </p:sp>
        </mc:Choice>
        <mc:Fallback xmlns="">
          <p:sp>
            <p:nvSpPr>
              <p:cNvPr id="21" name="Rectángulo 20">
                <a:extLst>
                  <a:ext uri="{FF2B5EF4-FFF2-40B4-BE49-F238E27FC236}">
                    <a16:creationId xmlns:a16="http://schemas.microsoft.com/office/drawing/2014/main" id="{54AC9417-F944-9203-D0A1-1E249546B098}"/>
                  </a:ext>
                </a:extLst>
              </p:cNvPr>
              <p:cNvSpPr>
                <a:spLocks noRot="1" noChangeAspect="1" noMove="1" noResize="1" noEditPoints="1" noAdjustHandles="1" noChangeArrowheads="1" noChangeShapeType="1" noTextEdit="1"/>
              </p:cNvSpPr>
              <p:nvPr/>
            </p:nvSpPr>
            <p:spPr>
              <a:xfrm>
                <a:off x="10572389" y="2090437"/>
                <a:ext cx="419812" cy="715979"/>
              </a:xfrm>
              <a:prstGeom prst="rect">
                <a:avLst/>
              </a:prstGeom>
              <a:blipFill>
                <a:blip r:embed="rId6"/>
                <a:stretch>
                  <a:fillRect r="-1389"/>
                </a:stretch>
              </a:blipFill>
            </p:spPr>
            <p:txBody>
              <a:bodyPr/>
              <a:lstStyle/>
              <a:p>
                <a:r>
                  <a:rPr lang="es-MX">
                    <a:noFill/>
                  </a:rPr>
                  <a:t> </a:t>
                </a:r>
              </a:p>
            </p:txBody>
          </p:sp>
        </mc:Fallback>
      </mc:AlternateContent>
      <p:cxnSp>
        <p:nvCxnSpPr>
          <p:cNvPr id="22" name="Conector recto de flecha 21">
            <a:extLst>
              <a:ext uri="{FF2B5EF4-FFF2-40B4-BE49-F238E27FC236}">
                <a16:creationId xmlns:a16="http://schemas.microsoft.com/office/drawing/2014/main" id="{4C674BA4-E603-5340-CA36-79A7B7B08A27}"/>
              </a:ext>
            </a:extLst>
          </p:cNvPr>
          <p:cNvCxnSpPr>
            <a:cxnSpLocks/>
            <a:stCxn id="13" idx="6"/>
            <a:endCxn id="21" idx="1"/>
          </p:cNvCxnSpPr>
          <p:nvPr/>
        </p:nvCxnSpPr>
        <p:spPr>
          <a:xfrm flipV="1">
            <a:off x="9857156" y="2448427"/>
            <a:ext cx="715233" cy="5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Elipse 24">
                <a:extLst>
                  <a:ext uri="{FF2B5EF4-FFF2-40B4-BE49-F238E27FC236}">
                    <a16:creationId xmlns:a16="http://schemas.microsoft.com/office/drawing/2014/main" id="{FDBAEE8F-EB85-C133-A46B-E0057F9EBFD1}"/>
                  </a:ext>
                </a:extLst>
              </p:cNvPr>
              <p:cNvSpPr/>
              <p:nvPr/>
            </p:nvSpPr>
            <p:spPr>
              <a:xfrm>
                <a:off x="7986069" y="2817237"/>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s-MX" sz="1000" b="0" i="1" smtClean="0">
                          <a:latin typeface="Cambria Math" panose="02040503050406030204" pitchFamily="18" charset="0"/>
                        </a:rPr>
                        <m:t>𝐵</m:t>
                      </m:r>
                    </m:oMath>
                  </m:oMathPara>
                </a14:m>
                <a:endParaRPr lang="es-MX" dirty="0"/>
              </a:p>
            </p:txBody>
          </p:sp>
        </mc:Choice>
        <mc:Fallback xmlns="">
          <p:sp>
            <p:nvSpPr>
              <p:cNvPr id="25" name="Elipse 24">
                <a:extLst>
                  <a:ext uri="{FF2B5EF4-FFF2-40B4-BE49-F238E27FC236}">
                    <a16:creationId xmlns:a16="http://schemas.microsoft.com/office/drawing/2014/main" id="{FDBAEE8F-EB85-C133-A46B-E0057F9EBFD1}"/>
                  </a:ext>
                </a:extLst>
              </p:cNvPr>
              <p:cNvSpPr>
                <a:spLocks noRot="1" noChangeAspect="1" noMove="1" noResize="1" noEditPoints="1" noAdjustHandles="1" noChangeArrowheads="1" noChangeShapeType="1" noTextEdit="1"/>
              </p:cNvSpPr>
              <p:nvPr/>
            </p:nvSpPr>
            <p:spPr>
              <a:xfrm>
                <a:off x="7986069" y="2817237"/>
                <a:ext cx="360000" cy="360000"/>
              </a:xfrm>
              <a:prstGeom prst="ellipse">
                <a:avLst/>
              </a:prstGeom>
              <a:blipFill>
                <a:blip r:embed="rId7"/>
                <a:stretch>
                  <a:fillRect/>
                </a:stretch>
              </a:blipFill>
            </p:spPr>
            <p:txBody>
              <a:bodyPr/>
              <a:lstStyle/>
              <a:p>
                <a:r>
                  <a:rPr lang="es-MX">
                    <a:noFill/>
                  </a:rPr>
                  <a:t> </a:t>
                </a:r>
              </a:p>
            </p:txBody>
          </p:sp>
        </mc:Fallback>
      </mc:AlternateContent>
      <p:cxnSp>
        <p:nvCxnSpPr>
          <p:cNvPr id="26" name="Conector recto de flecha 25">
            <a:extLst>
              <a:ext uri="{FF2B5EF4-FFF2-40B4-BE49-F238E27FC236}">
                <a16:creationId xmlns:a16="http://schemas.microsoft.com/office/drawing/2014/main" id="{ED036CF2-C6D0-253F-05FA-70BC83076313}"/>
              </a:ext>
            </a:extLst>
          </p:cNvPr>
          <p:cNvCxnSpPr>
            <a:cxnSpLocks/>
            <a:stCxn id="25" idx="6"/>
            <a:endCxn id="13" idx="3"/>
          </p:cNvCxnSpPr>
          <p:nvPr/>
        </p:nvCxnSpPr>
        <p:spPr>
          <a:xfrm flipV="1">
            <a:off x="8346069" y="2772028"/>
            <a:ext cx="742889" cy="225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A066A721-A17C-4CD4-8313-4A79E67D6745}"/>
                  </a:ext>
                </a:extLst>
              </p:cNvPr>
              <p:cNvSpPr txBox="1"/>
              <p:nvPr/>
            </p:nvSpPr>
            <p:spPr>
              <a:xfrm>
                <a:off x="982221" y="1666823"/>
                <a:ext cx="5814108" cy="2164503"/>
              </a:xfrm>
              <a:prstGeom prst="rect">
                <a:avLst/>
              </a:prstGeom>
              <a:noFill/>
            </p:spPr>
            <p:txBody>
              <a:bodyPr wrap="square">
                <a:spAutoFit/>
              </a:bodyPr>
              <a:lstStyle/>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=1</m:t>
                    </m:r>
                  </m:oMath>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𝑦</m:t>
                      </m:r>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i="1">
                              <a:latin typeface="Cambria Math" panose="02040503050406030204" pitchFamily="18" charset="0"/>
                              <a:ea typeface="Calibri" panose="020F0502020204030204" pitchFamily="34" charset="0"/>
                              <a:cs typeface="Times New Roman" panose="02020603050405020304" pitchFamily="18" charset="0"/>
                            </a:rPr>
                            <m:t>1</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i="1">
                              <a:latin typeface="Cambria Math" panose="02040503050406030204" pitchFamily="18" charset="0"/>
                              <a:ea typeface="Calibri" panose="020F0502020204030204" pitchFamily="34" charset="0"/>
                              <a:cs typeface="Times New Roman" panose="02020603050405020304" pitchFamily="18" charset="0"/>
                            </a:rPr>
                            <m:t>−1</m:t>
                          </m:r>
                        </m:e>
                      </m:d>
                      <m:r>
                        <a:rPr lang="es-MX" sz="1600" i="1">
                          <a:latin typeface="Cambria Math" panose="02040503050406030204" pitchFamily="18" charset="0"/>
                          <a:ea typeface="Calibri" panose="020F0502020204030204" pitchFamily="34" charset="0"/>
                          <a:cs typeface="Times New Roman" panose="02020603050405020304" pitchFamily="18" charset="0"/>
                        </a:rPr>
                        <m:t>+0.5= −1+0.5=−0.5</m:t>
                      </m:r>
                      <m:r>
                        <a:rPr lang="es-MX" sz="1600">
                          <a:latin typeface="Cambria Math" panose="02040503050406030204" pitchFamily="18" charset="0"/>
                          <a:ea typeface="Calibri" panose="020F0502020204030204" pitchFamily="34" charset="0"/>
                          <a:cs typeface="Times New Roman" panose="02020603050405020304" pitchFamily="18" charset="0"/>
                        </a:rPr>
                        <m:t> →</m:t>
                      </m:r>
                      <m:r>
                        <a:rPr lang="es-MX" sz="1600" i="1">
                          <a:latin typeface="Cambria Math" panose="02040503050406030204" pitchFamily="18" charset="0"/>
                          <a:ea typeface="Calibri" panose="020F0502020204030204" pitchFamily="34" charset="0"/>
                          <a:cs typeface="Times New Roman" panose="02020603050405020304" pitchFamily="18" charset="0"/>
                        </a:rPr>
                        <m:t>𝑦</m:t>
                      </m:r>
                      <m:r>
                        <a:rPr lang="es-MX" sz="1600" i="1">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=0</m:t>
                    </m:r>
                  </m:oMath>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𝑦</m:t>
                      </m:r>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i="1">
                              <a:latin typeface="Cambria Math" panose="02040503050406030204" pitchFamily="18" charset="0"/>
                              <a:ea typeface="Calibri" panose="020F0502020204030204" pitchFamily="34" charset="0"/>
                              <a:cs typeface="Times New Roman" panose="02020603050405020304" pitchFamily="18" charset="0"/>
                            </a:rPr>
                            <m:t>0</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i="1">
                              <a:latin typeface="Cambria Math" panose="02040503050406030204" pitchFamily="18" charset="0"/>
                              <a:ea typeface="Calibri" panose="020F0502020204030204" pitchFamily="34" charset="0"/>
                              <a:cs typeface="Times New Roman" panose="02020603050405020304" pitchFamily="18" charset="0"/>
                            </a:rPr>
                            <m:t>−1</m:t>
                          </m:r>
                        </m:e>
                      </m:d>
                      <m:r>
                        <a:rPr lang="es-MX" sz="1600" i="1">
                          <a:latin typeface="Cambria Math" panose="02040503050406030204" pitchFamily="18" charset="0"/>
                          <a:ea typeface="Calibri" panose="020F0502020204030204" pitchFamily="34" charset="0"/>
                          <a:cs typeface="Times New Roman" panose="02020603050405020304" pitchFamily="18" charset="0"/>
                        </a:rPr>
                        <m:t>+0.5= 0+0.5=0.5→</m:t>
                      </m:r>
                      <m:r>
                        <a:rPr lang="es-MX" sz="1600" i="1">
                          <a:latin typeface="Cambria Math" panose="02040503050406030204" pitchFamily="18" charset="0"/>
                          <a:ea typeface="Calibri" panose="020F0502020204030204" pitchFamily="34" charset="0"/>
                          <a:cs typeface="Times New Roman" panose="02020603050405020304" pitchFamily="18" charset="0"/>
                        </a:rPr>
                        <m:t>𝑦</m:t>
                      </m:r>
                      <m:r>
                        <a:rPr lang="es-MX" sz="1600" i="1">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s-MX" sz="1600" b="0" i="1" smtClean="0">
                          <a:latin typeface="Cambria Math" panose="02040503050406030204" pitchFamily="18" charset="0"/>
                          <a:ea typeface="Calibri" panose="020F0502020204030204" pitchFamily="34" charset="0"/>
                          <a:cs typeface="Times New Roman" panose="02020603050405020304" pitchFamily="18" charset="0"/>
                        </a:rPr>
                        <m:t>𝑤</m:t>
                      </m:r>
                      <m:r>
                        <a:rPr lang="es-MX" sz="1600" b="0" i="1" smtClean="0">
                          <a:latin typeface="Cambria Math" panose="02040503050406030204" pitchFamily="18" charset="0"/>
                          <a:ea typeface="Calibri" panose="020F0502020204030204" pitchFamily="34" charset="0"/>
                          <a:cs typeface="Times New Roman" panose="02020603050405020304" pitchFamily="18" charset="0"/>
                        </a:rPr>
                        <m:t>=−1, </m:t>
                      </m:r>
                      <m:r>
                        <a:rPr lang="es-MX" sz="1600" b="0" i="1" smtClean="0">
                          <a:latin typeface="Cambria Math" panose="02040503050406030204" pitchFamily="18" charset="0"/>
                          <a:ea typeface="Calibri" panose="020F0502020204030204" pitchFamily="34" charset="0"/>
                          <a:cs typeface="Times New Roman" panose="02020603050405020304" pitchFamily="18" charset="0"/>
                        </a:rPr>
                        <m:t>𝑏</m:t>
                      </m:r>
                      <m:r>
                        <a:rPr lang="es-MX" sz="1600" b="0" i="1" smtClean="0">
                          <a:latin typeface="Cambria Math" panose="02040503050406030204" pitchFamily="18" charset="0"/>
                          <a:ea typeface="Calibri" panose="020F0502020204030204" pitchFamily="34" charset="0"/>
                          <a:cs typeface="Times New Roman" panose="02020603050405020304" pitchFamily="18" charset="0"/>
                        </a:rPr>
                        <m:t>=0.5</m:t>
                      </m:r>
                    </m:oMath>
                  </m:oMathPara>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p:txBody>
          </p:sp>
        </mc:Choice>
        <mc:Fallback xmlns="">
          <p:sp>
            <p:nvSpPr>
              <p:cNvPr id="34" name="CuadroTexto 33">
                <a:extLst>
                  <a:ext uri="{FF2B5EF4-FFF2-40B4-BE49-F238E27FC236}">
                    <a16:creationId xmlns:a16="http://schemas.microsoft.com/office/drawing/2014/main" id="{A066A721-A17C-4CD4-8313-4A79E67D6745}"/>
                  </a:ext>
                </a:extLst>
              </p:cNvPr>
              <p:cNvSpPr txBox="1">
                <a:spLocks noRot="1" noChangeAspect="1" noMove="1" noResize="1" noEditPoints="1" noAdjustHandles="1" noChangeArrowheads="1" noChangeShapeType="1" noTextEdit="1"/>
              </p:cNvSpPr>
              <p:nvPr/>
            </p:nvSpPr>
            <p:spPr>
              <a:xfrm>
                <a:off x="982221" y="1666823"/>
                <a:ext cx="5814108" cy="2164503"/>
              </a:xfrm>
              <a:prstGeom prst="rect">
                <a:avLst/>
              </a:prstGeom>
              <a:blipFill>
                <a:blip r:embed="rId8"/>
                <a:stretch>
                  <a:fillRect l="-524" t="-1127"/>
                </a:stretch>
              </a:blipFill>
            </p:spPr>
            <p:txBody>
              <a:bodyPr/>
              <a:lstStyle/>
              <a:p>
                <a:r>
                  <a:rPr lang="es-MX">
                    <a:noFill/>
                  </a:rPr>
                  <a:t> </a:t>
                </a:r>
              </a:p>
            </p:txBody>
          </p:sp>
        </mc:Fallback>
      </mc:AlternateContent>
      <p:pic>
        <p:nvPicPr>
          <p:cNvPr id="5" name="Imagen 4">
            <a:hlinkClick r:id="rId9"/>
            <a:extLst>
              <a:ext uri="{FF2B5EF4-FFF2-40B4-BE49-F238E27FC236}">
                <a16:creationId xmlns:a16="http://schemas.microsoft.com/office/drawing/2014/main" id="{F07D302B-AA0B-BADE-76AC-6278F981B2A7}"/>
              </a:ext>
            </a:extLst>
          </p:cNvPr>
          <p:cNvPicPr>
            <a:picLocks noChangeAspect="1"/>
          </p:cNvPicPr>
          <p:nvPr/>
        </p:nvPicPr>
        <p:blipFill>
          <a:blip r:embed="rId10"/>
          <a:stretch>
            <a:fillRect/>
          </a:stretch>
        </p:blipFill>
        <p:spPr>
          <a:xfrm>
            <a:off x="8100327" y="3546768"/>
            <a:ext cx="2891874" cy="2878004"/>
          </a:xfrm>
          <a:prstGeom prst="rect">
            <a:avLst/>
          </a:prstGeom>
          <a:ln w="57150">
            <a:solidFill>
              <a:srgbClr val="002060"/>
            </a:solidFill>
          </a:ln>
        </p:spPr>
      </p:pic>
      <p:pic>
        <p:nvPicPr>
          <p:cNvPr id="4" name="Imagen 3">
            <a:extLst>
              <a:ext uri="{FF2B5EF4-FFF2-40B4-BE49-F238E27FC236}">
                <a16:creationId xmlns:a16="http://schemas.microsoft.com/office/drawing/2014/main" id="{CB5FA6ED-E1F2-1BD5-74AD-1131060B3492}"/>
              </a:ext>
            </a:extLst>
          </p:cNvPr>
          <p:cNvPicPr>
            <a:picLocks noChangeAspect="1"/>
          </p:cNvPicPr>
          <p:nvPr/>
        </p:nvPicPr>
        <p:blipFill>
          <a:blip r:embed="rId11"/>
          <a:stretch>
            <a:fillRect/>
          </a:stretch>
        </p:blipFill>
        <p:spPr>
          <a:xfrm>
            <a:off x="3889275" y="4256587"/>
            <a:ext cx="3548305" cy="1458365"/>
          </a:xfrm>
          <a:prstGeom prst="rect">
            <a:avLst/>
          </a:prstGeom>
          <a:ln w="57150">
            <a:solidFill>
              <a:srgbClr val="002060"/>
            </a:solidFill>
          </a:ln>
        </p:spPr>
      </p:pic>
    </p:spTree>
    <p:extLst>
      <p:ext uri="{BB962C8B-B14F-4D97-AF65-F5344CB8AC3E}">
        <p14:creationId xmlns:p14="http://schemas.microsoft.com/office/powerpoint/2010/main" val="461813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Compuerta OR</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B186F90D-85DD-2B72-BB49-E4601C85239F}"/>
                  </a:ext>
                </a:extLst>
              </p:cNvPr>
              <p:cNvSpPr/>
              <p:nvPr/>
            </p:nvSpPr>
            <p:spPr>
              <a:xfrm>
                <a:off x="7615715" y="2248372"/>
                <a:ext cx="694849" cy="40011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𝑥</m:t>
                      </m:r>
                    </m:oMath>
                  </m:oMathPara>
                </a14:m>
                <a:endParaRPr lang="es-MX" dirty="0"/>
              </a:p>
            </p:txBody>
          </p:sp>
        </mc:Choice>
        <mc:Fallback xmlns="">
          <p:sp>
            <p:nvSpPr>
              <p:cNvPr id="9" name="Rectángulo 8">
                <a:extLst>
                  <a:ext uri="{FF2B5EF4-FFF2-40B4-BE49-F238E27FC236}">
                    <a16:creationId xmlns:a16="http://schemas.microsoft.com/office/drawing/2014/main" id="{B186F90D-85DD-2B72-BB49-E4601C85239F}"/>
                  </a:ext>
                </a:extLst>
              </p:cNvPr>
              <p:cNvSpPr>
                <a:spLocks noRot="1" noChangeAspect="1" noMove="1" noResize="1" noEditPoints="1" noAdjustHandles="1" noChangeArrowheads="1" noChangeShapeType="1" noTextEdit="1"/>
              </p:cNvSpPr>
              <p:nvPr/>
            </p:nvSpPr>
            <p:spPr>
              <a:xfrm>
                <a:off x="7615715" y="2248372"/>
                <a:ext cx="694849" cy="400110"/>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Elipse 12">
                <a:extLst>
                  <a:ext uri="{FF2B5EF4-FFF2-40B4-BE49-F238E27FC236}">
                    <a16:creationId xmlns:a16="http://schemas.microsoft.com/office/drawing/2014/main" id="{6B08B25A-21E4-3B5D-F29F-003DA9816CDE}"/>
                  </a:ext>
                </a:extLst>
              </p:cNvPr>
              <p:cNvSpPr/>
              <p:nvPr/>
            </p:nvSpPr>
            <p:spPr>
              <a:xfrm>
                <a:off x="8957156" y="2003830"/>
                <a:ext cx="900000" cy="9000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s-MX" i="1">
                          <a:latin typeface="Cambria Math" panose="02040503050406030204" pitchFamily="18" charset="0"/>
                          <a:ea typeface="Cambria Math" panose="02040503050406030204" pitchFamily="18" charset="0"/>
                        </a:rPr>
                        <m:t>𝜑</m:t>
                      </m:r>
                    </m:oMath>
                  </m:oMathPara>
                </a14:m>
                <a:endParaRPr lang="es-MX" b="1" dirty="0">
                  <a:latin typeface="Century Schoolbook" panose="02040604050505020304" pitchFamily="18" charset="0"/>
                </a:endParaRPr>
              </a:p>
            </p:txBody>
          </p:sp>
        </mc:Choice>
        <mc:Fallback xmlns="">
          <p:sp>
            <p:nvSpPr>
              <p:cNvPr id="13" name="Elipse 12">
                <a:extLst>
                  <a:ext uri="{FF2B5EF4-FFF2-40B4-BE49-F238E27FC236}">
                    <a16:creationId xmlns:a16="http://schemas.microsoft.com/office/drawing/2014/main" id="{6B08B25A-21E4-3B5D-F29F-003DA9816CDE}"/>
                  </a:ext>
                </a:extLst>
              </p:cNvPr>
              <p:cNvSpPr>
                <a:spLocks noRot="1" noChangeAspect="1" noMove="1" noResize="1" noEditPoints="1" noAdjustHandles="1" noChangeArrowheads="1" noChangeShapeType="1" noTextEdit="1"/>
              </p:cNvSpPr>
              <p:nvPr/>
            </p:nvSpPr>
            <p:spPr>
              <a:xfrm>
                <a:off x="8957156" y="2003830"/>
                <a:ext cx="900000" cy="900000"/>
              </a:xfrm>
              <a:prstGeom prst="ellipse">
                <a:avLst/>
              </a:prstGeom>
              <a:blipFill>
                <a:blip r:embed="rId6"/>
                <a:stretch>
                  <a:fillRect/>
                </a:stretch>
              </a:blipFill>
              <a:ln>
                <a:solidFill>
                  <a:schemeClr val="tx1"/>
                </a:solidFill>
              </a:ln>
            </p:spPr>
            <p:txBody>
              <a:bodyPr/>
              <a:lstStyle/>
              <a:p>
                <a:r>
                  <a:rPr lang="es-MX">
                    <a:noFill/>
                  </a:rPr>
                  <a:t> </a:t>
                </a:r>
              </a:p>
            </p:txBody>
          </p:sp>
        </mc:Fallback>
      </mc:AlternateContent>
      <p:sp>
        <p:nvSpPr>
          <p:cNvPr id="14" name="Cuerda 13">
            <a:extLst>
              <a:ext uri="{FF2B5EF4-FFF2-40B4-BE49-F238E27FC236}">
                <a16:creationId xmlns:a16="http://schemas.microsoft.com/office/drawing/2014/main" id="{CE0D3428-F803-BDCE-8D9D-520F9C0C043B}"/>
              </a:ext>
            </a:extLst>
          </p:cNvPr>
          <p:cNvSpPr/>
          <p:nvPr/>
        </p:nvSpPr>
        <p:spPr>
          <a:xfrm>
            <a:off x="8957156" y="2003830"/>
            <a:ext cx="900000" cy="900000"/>
          </a:xfrm>
          <a:prstGeom prst="chord">
            <a:avLst>
              <a:gd name="adj1" fmla="val 5406344"/>
              <a:gd name="adj2" fmla="val 16200000"/>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b="1" dirty="0">
                <a:solidFill>
                  <a:schemeClr val="tx1"/>
                </a:solidFill>
                <a:latin typeface="Cambria Math" panose="02040503050406030204" pitchFamily="18" charset="0"/>
                <a:ea typeface="Cambria Math" panose="02040503050406030204" pitchFamily="18" charset="0"/>
              </a:rPr>
              <a:t>Σ</a:t>
            </a:r>
            <a:endParaRPr lang="es-MX" b="1" dirty="0">
              <a:solidFill>
                <a:schemeClr val="tx1"/>
              </a:solidFill>
            </a:endParaRPr>
          </a:p>
        </p:txBody>
      </p:sp>
      <p:cxnSp>
        <p:nvCxnSpPr>
          <p:cNvPr id="16" name="Conector recto de flecha 15">
            <a:extLst>
              <a:ext uri="{FF2B5EF4-FFF2-40B4-BE49-F238E27FC236}">
                <a16:creationId xmlns:a16="http://schemas.microsoft.com/office/drawing/2014/main" id="{03D197F0-AABB-4262-2C62-4866F286DF05}"/>
              </a:ext>
            </a:extLst>
          </p:cNvPr>
          <p:cNvCxnSpPr>
            <a:cxnSpLocks/>
            <a:stCxn id="9" idx="3"/>
            <a:endCxn id="13" idx="2"/>
          </p:cNvCxnSpPr>
          <p:nvPr/>
        </p:nvCxnSpPr>
        <p:spPr>
          <a:xfrm>
            <a:off x="8310564" y="2448427"/>
            <a:ext cx="646592" cy="5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54AC9417-F944-9203-D0A1-1E249546B098}"/>
                  </a:ext>
                </a:extLst>
              </p:cNvPr>
              <p:cNvSpPr/>
              <p:nvPr/>
            </p:nvSpPr>
            <p:spPr>
              <a:xfrm>
                <a:off x="10572389" y="2090437"/>
                <a:ext cx="419812" cy="71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s-MX" b="1" i="1" smtClean="0">
                              <a:latin typeface="Cambria Math" panose="02040503050406030204" pitchFamily="18" charset="0"/>
                            </a:rPr>
                          </m:ctrlPr>
                        </m:accPr>
                        <m:e>
                          <m:r>
                            <a:rPr lang="es-MX" b="1" i="1" smtClean="0">
                              <a:latin typeface="Cambria Math" panose="02040503050406030204" pitchFamily="18" charset="0"/>
                            </a:rPr>
                            <m:t>𝒚</m:t>
                          </m:r>
                        </m:e>
                      </m:acc>
                    </m:oMath>
                  </m:oMathPara>
                </a14:m>
                <a:endParaRPr lang="es-MX" b="1" dirty="0">
                  <a:latin typeface="Century Schoolbook" panose="02040604050505020304" pitchFamily="18" charset="0"/>
                </a:endParaRPr>
              </a:p>
            </p:txBody>
          </p:sp>
        </mc:Choice>
        <mc:Fallback xmlns="">
          <p:sp>
            <p:nvSpPr>
              <p:cNvPr id="21" name="Rectángulo 20">
                <a:extLst>
                  <a:ext uri="{FF2B5EF4-FFF2-40B4-BE49-F238E27FC236}">
                    <a16:creationId xmlns:a16="http://schemas.microsoft.com/office/drawing/2014/main" id="{54AC9417-F944-9203-D0A1-1E249546B098}"/>
                  </a:ext>
                </a:extLst>
              </p:cNvPr>
              <p:cNvSpPr>
                <a:spLocks noRot="1" noChangeAspect="1" noMove="1" noResize="1" noEditPoints="1" noAdjustHandles="1" noChangeArrowheads="1" noChangeShapeType="1" noTextEdit="1"/>
              </p:cNvSpPr>
              <p:nvPr/>
            </p:nvSpPr>
            <p:spPr>
              <a:xfrm>
                <a:off x="10572389" y="2090437"/>
                <a:ext cx="419812" cy="715979"/>
              </a:xfrm>
              <a:prstGeom prst="rect">
                <a:avLst/>
              </a:prstGeom>
              <a:blipFill>
                <a:blip r:embed="rId7"/>
                <a:stretch>
                  <a:fillRect r="-1389"/>
                </a:stretch>
              </a:blipFill>
            </p:spPr>
            <p:txBody>
              <a:bodyPr/>
              <a:lstStyle/>
              <a:p>
                <a:r>
                  <a:rPr lang="es-MX">
                    <a:noFill/>
                  </a:rPr>
                  <a:t> </a:t>
                </a:r>
              </a:p>
            </p:txBody>
          </p:sp>
        </mc:Fallback>
      </mc:AlternateContent>
      <p:cxnSp>
        <p:nvCxnSpPr>
          <p:cNvPr id="22" name="Conector recto de flecha 21">
            <a:extLst>
              <a:ext uri="{FF2B5EF4-FFF2-40B4-BE49-F238E27FC236}">
                <a16:creationId xmlns:a16="http://schemas.microsoft.com/office/drawing/2014/main" id="{4C674BA4-E603-5340-CA36-79A7B7B08A27}"/>
              </a:ext>
            </a:extLst>
          </p:cNvPr>
          <p:cNvCxnSpPr>
            <a:cxnSpLocks/>
            <a:stCxn id="13" idx="6"/>
            <a:endCxn id="21" idx="1"/>
          </p:cNvCxnSpPr>
          <p:nvPr/>
        </p:nvCxnSpPr>
        <p:spPr>
          <a:xfrm flipV="1">
            <a:off x="9857156" y="2448427"/>
            <a:ext cx="715233" cy="5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Elipse 24">
                <a:extLst>
                  <a:ext uri="{FF2B5EF4-FFF2-40B4-BE49-F238E27FC236}">
                    <a16:creationId xmlns:a16="http://schemas.microsoft.com/office/drawing/2014/main" id="{FDBAEE8F-EB85-C133-A46B-E0057F9EBFD1}"/>
                  </a:ext>
                </a:extLst>
              </p:cNvPr>
              <p:cNvSpPr/>
              <p:nvPr/>
            </p:nvSpPr>
            <p:spPr>
              <a:xfrm>
                <a:off x="7986069" y="2817237"/>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s-MX" sz="1000" b="0" i="1" smtClean="0">
                          <a:latin typeface="Cambria Math" panose="02040503050406030204" pitchFamily="18" charset="0"/>
                        </a:rPr>
                        <m:t>𝐵</m:t>
                      </m:r>
                    </m:oMath>
                  </m:oMathPara>
                </a14:m>
                <a:endParaRPr lang="es-MX" dirty="0"/>
              </a:p>
            </p:txBody>
          </p:sp>
        </mc:Choice>
        <mc:Fallback xmlns="">
          <p:sp>
            <p:nvSpPr>
              <p:cNvPr id="25" name="Elipse 24">
                <a:extLst>
                  <a:ext uri="{FF2B5EF4-FFF2-40B4-BE49-F238E27FC236}">
                    <a16:creationId xmlns:a16="http://schemas.microsoft.com/office/drawing/2014/main" id="{FDBAEE8F-EB85-C133-A46B-E0057F9EBFD1}"/>
                  </a:ext>
                </a:extLst>
              </p:cNvPr>
              <p:cNvSpPr>
                <a:spLocks noRot="1" noChangeAspect="1" noMove="1" noResize="1" noEditPoints="1" noAdjustHandles="1" noChangeArrowheads="1" noChangeShapeType="1" noTextEdit="1"/>
              </p:cNvSpPr>
              <p:nvPr/>
            </p:nvSpPr>
            <p:spPr>
              <a:xfrm>
                <a:off x="7986069" y="2817237"/>
                <a:ext cx="360000" cy="360000"/>
              </a:xfrm>
              <a:prstGeom prst="ellipse">
                <a:avLst/>
              </a:prstGeom>
              <a:blipFill>
                <a:blip r:embed="rId8"/>
                <a:stretch>
                  <a:fillRect/>
                </a:stretch>
              </a:blipFill>
            </p:spPr>
            <p:txBody>
              <a:bodyPr/>
              <a:lstStyle/>
              <a:p>
                <a:r>
                  <a:rPr lang="es-MX">
                    <a:noFill/>
                  </a:rPr>
                  <a:t> </a:t>
                </a:r>
              </a:p>
            </p:txBody>
          </p:sp>
        </mc:Fallback>
      </mc:AlternateContent>
      <p:cxnSp>
        <p:nvCxnSpPr>
          <p:cNvPr id="26" name="Conector recto de flecha 25">
            <a:extLst>
              <a:ext uri="{FF2B5EF4-FFF2-40B4-BE49-F238E27FC236}">
                <a16:creationId xmlns:a16="http://schemas.microsoft.com/office/drawing/2014/main" id="{ED036CF2-C6D0-253F-05FA-70BC83076313}"/>
              </a:ext>
            </a:extLst>
          </p:cNvPr>
          <p:cNvCxnSpPr>
            <a:cxnSpLocks/>
            <a:stCxn id="25" idx="6"/>
            <a:endCxn id="13" idx="3"/>
          </p:cNvCxnSpPr>
          <p:nvPr/>
        </p:nvCxnSpPr>
        <p:spPr>
          <a:xfrm flipV="1">
            <a:off x="8346069" y="2772028"/>
            <a:ext cx="742889" cy="225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A066A721-A17C-4CD4-8313-4A79E67D6745}"/>
                  </a:ext>
                </a:extLst>
              </p:cNvPr>
              <p:cNvSpPr txBox="1"/>
              <p:nvPr/>
            </p:nvSpPr>
            <p:spPr>
              <a:xfrm>
                <a:off x="982221" y="1666823"/>
                <a:ext cx="5814108" cy="3628750"/>
              </a:xfrm>
              <a:prstGeom prst="rect">
                <a:avLst/>
              </a:prstGeom>
              <a:noFill/>
            </p:spPr>
            <p:txBody>
              <a:bodyPr wrap="square">
                <a:spAutoFit/>
              </a:bodyPr>
              <a:lstStyle/>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1=1,  </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2=1</m:t>
                    </m:r>
                  </m:oMath>
                </a14:m>
                <a:endParaRPr lang="es-MX" sz="1600" dirty="0">
                  <a:effectLst/>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smtClean="0">
                          <a:effectLst/>
                          <a:latin typeface="Cambria Math" panose="02040503050406030204" pitchFamily="18" charset="0"/>
                          <a:ea typeface="Calibri" panose="020F0502020204030204" pitchFamily="34" charset="0"/>
                          <a:cs typeface="Times New Roman" panose="02020603050405020304" pitchFamily="18" charset="0"/>
                        </a:rPr>
                        <m:t>𝑦</m:t>
                      </m:r>
                      <m:r>
                        <a:rPr lang="es-MX" sz="1600" i="1"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b="0" i="1" smtClean="0">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s-MX"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i="1">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−0</m:t>
                          </m:r>
                          <m:r>
                            <a:rPr lang="es-MX" sz="1600" i="1">
                              <a:effectLst/>
                              <a:latin typeface="Cambria Math" panose="02040503050406030204" pitchFamily="18" charset="0"/>
                              <a:ea typeface="Calibri" panose="020F0502020204030204" pitchFamily="34" charset="0"/>
                              <a:cs typeface="Times New Roman" panose="02020603050405020304" pitchFamily="18" charset="0"/>
                            </a:rPr>
                            <m:t>.5</m:t>
                          </m:r>
                        </m:e>
                      </m:d>
                      <m:r>
                        <a:rPr lang="es-MX" sz="16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1.5</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s-MX" sz="1600" dirty="0">
                  <a:effectLst/>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1=1,  </m:t>
                    </m:r>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2=0</m:t>
                    </m:r>
                  </m:oMath>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𝑦</m:t>
                      </m:r>
                      <m:r>
                        <a:rPr lang="es-MX" sz="1600" i="1">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i="1">
                                      <a:latin typeface="Cambria Math" panose="02040503050406030204" pitchFamily="18" charset="0"/>
                                      <a:ea typeface="Calibri" panose="020F0502020204030204" pitchFamily="34" charset="0"/>
                                      <a:cs typeface="Times New Roman" panose="02020603050405020304" pitchFamily="18" charset="0"/>
                                    </a:rPr>
                                    <m:t>1</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i="1">
                                      <a:latin typeface="Cambria Math" panose="02040503050406030204" pitchFamily="18" charset="0"/>
                                      <a:ea typeface="Calibri" panose="020F0502020204030204" pitchFamily="34" charset="0"/>
                                      <a:cs typeface="Times New Roman" panose="02020603050405020304" pitchFamily="18" charset="0"/>
                                    </a:rPr>
                                    <m:t>1</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m:t>
                                  </m:r>
                                </m:e>
                              </m:d>
                            </m:e>
                          </m:d>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r>
                            <a:rPr lang="es-MX" sz="1600" i="1">
                              <a:latin typeface="Cambria Math" panose="02040503050406030204" pitchFamily="18" charset="0"/>
                              <a:ea typeface="Calibri" panose="020F0502020204030204" pitchFamily="34" charset="0"/>
                              <a:cs typeface="Times New Roman" panose="02020603050405020304" pitchFamily="18" charset="0"/>
                            </a:rPr>
                            <m:t>.5</m:t>
                          </m:r>
                        </m:e>
                      </m:d>
                      <m:r>
                        <a:rPr lang="es-MX" sz="1600" i="1">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i="1">
                              <a:latin typeface="Cambria Math" panose="02040503050406030204" pitchFamily="18" charset="0"/>
                              <a:ea typeface="Calibri" panose="020F0502020204030204" pitchFamily="34" charset="0"/>
                              <a:cs typeface="Times New Roman" panose="02020603050405020304" pitchFamily="18" charset="0"/>
                            </a:rPr>
                            <m:t>0.5</m:t>
                          </m:r>
                        </m:e>
                      </m:d>
                      <m:r>
                        <a:rPr lang="es-MX" sz="1600" i="1">
                          <a:latin typeface="Cambria Math" panose="02040503050406030204" pitchFamily="18" charset="0"/>
                          <a:ea typeface="Calibri" panose="020F0502020204030204" pitchFamily="34" charset="0"/>
                          <a:cs typeface="Times New Roman" panose="02020603050405020304" pitchFamily="18" charset="0"/>
                        </a:rPr>
                        <m:t>=</m:t>
                      </m:r>
                      <m:r>
                        <a:rPr lang="es-MX" sz="1600" b="0" i="1" smtClean="0">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1=0,  </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2=1</m:t>
                    </m:r>
                  </m:oMath>
                </a14:m>
                <a:endParaRPr lang="es-MX" sz="1600" dirty="0">
                  <a:effectLst/>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smtClean="0">
                          <a:effectLst/>
                          <a:latin typeface="Cambria Math" panose="02040503050406030204" pitchFamily="18" charset="0"/>
                          <a:ea typeface="Calibri" panose="020F0502020204030204" pitchFamily="34" charset="0"/>
                          <a:cs typeface="Times New Roman" panose="02020603050405020304" pitchFamily="18" charset="0"/>
                        </a:rPr>
                        <m:t>𝑦</m:t>
                      </m:r>
                      <m:r>
                        <a:rPr lang="es-MX" sz="1600" i="1"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b="0" i="1" smtClean="0">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s-MX"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s-MX" sz="16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−0</m:t>
                          </m:r>
                          <m:r>
                            <a:rPr lang="es-MX" sz="1600" i="1">
                              <a:effectLst/>
                              <a:latin typeface="Cambria Math" panose="02040503050406030204" pitchFamily="18" charset="0"/>
                              <a:ea typeface="Calibri" panose="020F0502020204030204" pitchFamily="34" charset="0"/>
                              <a:cs typeface="Times New Roman" panose="02020603050405020304" pitchFamily="18" charset="0"/>
                            </a:rPr>
                            <m:t>.5</m:t>
                          </m:r>
                        </m:e>
                      </m:d>
                      <m:r>
                        <a:rPr lang="es-MX" sz="16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0.5</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s-MX" sz="1600" dirty="0">
                  <a:effectLst/>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1=0,  </m:t>
                    </m:r>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2=0</m:t>
                    </m:r>
                  </m:oMath>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𝑦</m:t>
                      </m:r>
                      <m:r>
                        <a:rPr lang="es-MX" sz="1600" i="1">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m:t>
                                  </m:r>
                                </m:e>
                              </m:d>
                            </m:e>
                          </m:d>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r>
                            <a:rPr lang="es-MX" sz="1600" i="1">
                              <a:latin typeface="Cambria Math" panose="02040503050406030204" pitchFamily="18" charset="0"/>
                              <a:ea typeface="Calibri" panose="020F0502020204030204" pitchFamily="34" charset="0"/>
                              <a:cs typeface="Times New Roman" panose="02020603050405020304" pitchFamily="18" charset="0"/>
                            </a:rPr>
                            <m:t>.5</m:t>
                          </m:r>
                        </m:e>
                      </m:d>
                      <m:r>
                        <a:rPr lang="es-MX" sz="1600" i="1">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m:t>
                          </m:r>
                          <m:r>
                            <a:rPr lang="es-MX" sz="1600" i="1">
                              <a:latin typeface="Cambria Math" panose="02040503050406030204" pitchFamily="18" charset="0"/>
                              <a:ea typeface="Calibri" panose="020F0502020204030204" pitchFamily="34" charset="0"/>
                              <a:cs typeface="Times New Roman" panose="02020603050405020304" pitchFamily="18" charset="0"/>
                            </a:rPr>
                            <m:t>0.5</m:t>
                          </m:r>
                        </m:e>
                      </m:d>
                      <m:r>
                        <a:rPr lang="es-MX" sz="1600" i="1">
                          <a:latin typeface="Cambria Math" panose="02040503050406030204" pitchFamily="18" charset="0"/>
                          <a:ea typeface="Calibri" panose="020F0502020204030204" pitchFamily="34" charset="0"/>
                          <a:cs typeface="Times New Roman" panose="02020603050405020304" pitchFamily="18" charset="0"/>
                        </a:rPr>
                        <m:t>=</m:t>
                      </m:r>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s-MX" sz="1600" b="0" i="1" smtClean="0">
                          <a:latin typeface="Cambria Math" panose="02040503050406030204" pitchFamily="18" charset="0"/>
                          <a:ea typeface="Calibri" panose="020F0502020204030204" pitchFamily="34" charset="0"/>
                          <a:cs typeface="Times New Roman" panose="02020603050405020304" pitchFamily="18" charset="0"/>
                        </a:rPr>
                        <m:t>𝑤</m:t>
                      </m:r>
                      <m:r>
                        <a:rPr lang="es-MX" sz="1600" b="0" i="1" smtClean="0">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s-MX" sz="1600" b="0" i="1" smtClean="0">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1,1</m:t>
                          </m:r>
                        </m:e>
                      </m:d>
                      <m:r>
                        <a:rPr lang="es-MX" sz="1600" b="0" i="1" smtClean="0">
                          <a:latin typeface="Cambria Math" panose="02040503050406030204" pitchFamily="18" charset="0"/>
                          <a:ea typeface="Calibri" panose="020F0502020204030204" pitchFamily="34" charset="0"/>
                          <a:cs typeface="Times New Roman" panose="02020603050405020304" pitchFamily="18" charset="0"/>
                        </a:rPr>
                        <m:t>, </m:t>
                      </m:r>
                      <m:r>
                        <a:rPr lang="es-MX" sz="1600" b="0" i="1" smtClean="0">
                          <a:latin typeface="Cambria Math" panose="02040503050406030204" pitchFamily="18" charset="0"/>
                          <a:ea typeface="Calibri" panose="020F0502020204030204" pitchFamily="34" charset="0"/>
                          <a:cs typeface="Times New Roman" panose="02020603050405020304" pitchFamily="18" charset="0"/>
                        </a:rPr>
                        <m:t>𝑏</m:t>
                      </m:r>
                      <m:r>
                        <a:rPr lang="es-MX" sz="1600" b="0" i="1" smtClean="0">
                          <a:latin typeface="Cambria Math" panose="02040503050406030204" pitchFamily="18" charset="0"/>
                          <a:ea typeface="Calibri" panose="020F0502020204030204" pitchFamily="34" charset="0"/>
                          <a:cs typeface="Times New Roman" panose="02020603050405020304" pitchFamily="18" charset="0"/>
                        </a:rPr>
                        <m:t>=−0.5</m:t>
                      </m:r>
                    </m:oMath>
                  </m:oMathPara>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p:txBody>
          </p:sp>
        </mc:Choice>
        <mc:Fallback xmlns="">
          <p:sp>
            <p:nvSpPr>
              <p:cNvPr id="34" name="CuadroTexto 33">
                <a:extLst>
                  <a:ext uri="{FF2B5EF4-FFF2-40B4-BE49-F238E27FC236}">
                    <a16:creationId xmlns:a16="http://schemas.microsoft.com/office/drawing/2014/main" id="{A066A721-A17C-4CD4-8313-4A79E67D6745}"/>
                  </a:ext>
                </a:extLst>
              </p:cNvPr>
              <p:cNvSpPr txBox="1">
                <a:spLocks noRot="1" noChangeAspect="1" noMove="1" noResize="1" noEditPoints="1" noAdjustHandles="1" noChangeArrowheads="1" noChangeShapeType="1" noTextEdit="1"/>
              </p:cNvSpPr>
              <p:nvPr/>
            </p:nvSpPr>
            <p:spPr>
              <a:xfrm>
                <a:off x="982221" y="1666823"/>
                <a:ext cx="5814108" cy="3628750"/>
              </a:xfrm>
              <a:prstGeom prst="rect">
                <a:avLst/>
              </a:prstGeom>
              <a:blipFill>
                <a:blip r:embed="rId9"/>
                <a:stretch>
                  <a:fillRect l="-524" t="-671"/>
                </a:stretch>
              </a:blipFill>
            </p:spPr>
            <p:txBody>
              <a:bodyPr/>
              <a:lstStyle/>
              <a:p>
                <a:r>
                  <a:rPr lang="es-MX">
                    <a:noFill/>
                  </a:rPr>
                  <a:t> </a:t>
                </a:r>
              </a:p>
            </p:txBody>
          </p:sp>
        </mc:Fallback>
      </mc:AlternateContent>
      <p:pic>
        <p:nvPicPr>
          <p:cNvPr id="5" name="Imagen 4">
            <a:hlinkClick r:id="rId10"/>
            <a:extLst>
              <a:ext uri="{FF2B5EF4-FFF2-40B4-BE49-F238E27FC236}">
                <a16:creationId xmlns:a16="http://schemas.microsoft.com/office/drawing/2014/main" id="{F07D302B-AA0B-BADE-76AC-6278F981B2A7}"/>
              </a:ext>
            </a:extLst>
          </p:cNvPr>
          <p:cNvPicPr>
            <a:picLocks noChangeAspect="1"/>
          </p:cNvPicPr>
          <p:nvPr/>
        </p:nvPicPr>
        <p:blipFill>
          <a:blip r:embed="rId11"/>
          <a:stretch>
            <a:fillRect/>
          </a:stretch>
        </p:blipFill>
        <p:spPr>
          <a:xfrm>
            <a:off x="8100327" y="3546768"/>
            <a:ext cx="2891874" cy="2878004"/>
          </a:xfrm>
          <a:prstGeom prst="rect">
            <a:avLst/>
          </a:prstGeom>
          <a:ln w="57150">
            <a:solidFill>
              <a:srgbClr val="002060"/>
            </a:solidFill>
          </a:ln>
        </p:spPr>
      </p:pic>
      <p:pic>
        <p:nvPicPr>
          <p:cNvPr id="11" name="Imagen 10">
            <a:extLst>
              <a:ext uri="{FF2B5EF4-FFF2-40B4-BE49-F238E27FC236}">
                <a16:creationId xmlns:a16="http://schemas.microsoft.com/office/drawing/2014/main" id="{B264F308-4658-D01C-7708-D6EF32787BDC}"/>
              </a:ext>
            </a:extLst>
          </p:cNvPr>
          <p:cNvPicPr>
            <a:picLocks noChangeAspect="1"/>
          </p:cNvPicPr>
          <p:nvPr/>
        </p:nvPicPr>
        <p:blipFill>
          <a:blip r:embed="rId12"/>
          <a:stretch>
            <a:fillRect/>
          </a:stretch>
        </p:blipFill>
        <p:spPr>
          <a:xfrm>
            <a:off x="5325572" y="4753339"/>
            <a:ext cx="2647950" cy="1676400"/>
          </a:xfrm>
          <a:prstGeom prst="rect">
            <a:avLst/>
          </a:prstGeom>
          <a:ln w="57150">
            <a:solidFill>
              <a:srgbClr val="002060"/>
            </a:solidFill>
          </a:ln>
        </p:spPr>
      </p:pic>
    </p:spTree>
    <p:extLst>
      <p:ext uri="{BB962C8B-B14F-4D97-AF65-F5344CB8AC3E}">
        <p14:creationId xmlns:p14="http://schemas.microsoft.com/office/powerpoint/2010/main" val="59555803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Compuerta AND</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B186F90D-85DD-2B72-BB49-E4601C85239F}"/>
                  </a:ext>
                </a:extLst>
              </p:cNvPr>
              <p:cNvSpPr/>
              <p:nvPr/>
            </p:nvSpPr>
            <p:spPr>
              <a:xfrm>
                <a:off x="7615715" y="2248372"/>
                <a:ext cx="694849" cy="40011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𝑥</m:t>
                      </m:r>
                    </m:oMath>
                  </m:oMathPara>
                </a14:m>
                <a:endParaRPr lang="es-MX" dirty="0"/>
              </a:p>
            </p:txBody>
          </p:sp>
        </mc:Choice>
        <mc:Fallback xmlns="">
          <p:sp>
            <p:nvSpPr>
              <p:cNvPr id="9" name="Rectángulo 8">
                <a:extLst>
                  <a:ext uri="{FF2B5EF4-FFF2-40B4-BE49-F238E27FC236}">
                    <a16:creationId xmlns:a16="http://schemas.microsoft.com/office/drawing/2014/main" id="{B186F90D-85DD-2B72-BB49-E4601C85239F}"/>
                  </a:ext>
                </a:extLst>
              </p:cNvPr>
              <p:cNvSpPr>
                <a:spLocks noRot="1" noChangeAspect="1" noMove="1" noResize="1" noEditPoints="1" noAdjustHandles="1" noChangeArrowheads="1" noChangeShapeType="1" noTextEdit="1"/>
              </p:cNvSpPr>
              <p:nvPr/>
            </p:nvSpPr>
            <p:spPr>
              <a:xfrm>
                <a:off x="7615715" y="2248372"/>
                <a:ext cx="694849" cy="400110"/>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Elipse 12">
                <a:extLst>
                  <a:ext uri="{FF2B5EF4-FFF2-40B4-BE49-F238E27FC236}">
                    <a16:creationId xmlns:a16="http://schemas.microsoft.com/office/drawing/2014/main" id="{6B08B25A-21E4-3B5D-F29F-003DA9816CDE}"/>
                  </a:ext>
                </a:extLst>
              </p:cNvPr>
              <p:cNvSpPr/>
              <p:nvPr/>
            </p:nvSpPr>
            <p:spPr>
              <a:xfrm>
                <a:off x="8957156" y="2003830"/>
                <a:ext cx="900000" cy="9000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s-MX" i="1">
                          <a:latin typeface="Cambria Math" panose="02040503050406030204" pitchFamily="18" charset="0"/>
                          <a:ea typeface="Cambria Math" panose="02040503050406030204" pitchFamily="18" charset="0"/>
                        </a:rPr>
                        <m:t>𝜑</m:t>
                      </m:r>
                    </m:oMath>
                  </m:oMathPara>
                </a14:m>
                <a:endParaRPr lang="es-MX" b="1" dirty="0">
                  <a:latin typeface="Century Schoolbook" panose="02040604050505020304" pitchFamily="18" charset="0"/>
                </a:endParaRPr>
              </a:p>
            </p:txBody>
          </p:sp>
        </mc:Choice>
        <mc:Fallback xmlns="">
          <p:sp>
            <p:nvSpPr>
              <p:cNvPr id="13" name="Elipse 12">
                <a:extLst>
                  <a:ext uri="{FF2B5EF4-FFF2-40B4-BE49-F238E27FC236}">
                    <a16:creationId xmlns:a16="http://schemas.microsoft.com/office/drawing/2014/main" id="{6B08B25A-21E4-3B5D-F29F-003DA9816CDE}"/>
                  </a:ext>
                </a:extLst>
              </p:cNvPr>
              <p:cNvSpPr>
                <a:spLocks noRot="1" noChangeAspect="1" noMove="1" noResize="1" noEditPoints="1" noAdjustHandles="1" noChangeArrowheads="1" noChangeShapeType="1" noTextEdit="1"/>
              </p:cNvSpPr>
              <p:nvPr/>
            </p:nvSpPr>
            <p:spPr>
              <a:xfrm>
                <a:off x="8957156" y="2003830"/>
                <a:ext cx="900000" cy="900000"/>
              </a:xfrm>
              <a:prstGeom prst="ellipse">
                <a:avLst/>
              </a:prstGeom>
              <a:blipFill>
                <a:blip r:embed="rId5"/>
                <a:stretch>
                  <a:fillRect/>
                </a:stretch>
              </a:blipFill>
              <a:ln>
                <a:solidFill>
                  <a:schemeClr val="tx1"/>
                </a:solidFill>
              </a:ln>
            </p:spPr>
            <p:txBody>
              <a:bodyPr/>
              <a:lstStyle/>
              <a:p>
                <a:r>
                  <a:rPr lang="es-MX">
                    <a:noFill/>
                  </a:rPr>
                  <a:t> </a:t>
                </a:r>
              </a:p>
            </p:txBody>
          </p:sp>
        </mc:Fallback>
      </mc:AlternateContent>
      <p:sp>
        <p:nvSpPr>
          <p:cNvPr id="14" name="Cuerda 13">
            <a:extLst>
              <a:ext uri="{FF2B5EF4-FFF2-40B4-BE49-F238E27FC236}">
                <a16:creationId xmlns:a16="http://schemas.microsoft.com/office/drawing/2014/main" id="{CE0D3428-F803-BDCE-8D9D-520F9C0C043B}"/>
              </a:ext>
            </a:extLst>
          </p:cNvPr>
          <p:cNvSpPr/>
          <p:nvPr/>
        </p:nvSpPr>
        <p:spPr>
          <a:xfrm>
            <a:off x="8957156" y="2003830"/>
            <a:ext cx="900000" cy="900000"/>
          </a:xfrm>
          <a:prstGeom prst="chord">
            <a:avLst>
              <a:gd name="adj1" fmla="val 5406344"/>
              <a:gd name="adj2" fmla="val 16200000"/>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b="1" dirty="0">
                <a:solidFill>
                  <a:schemeClr val="tx1"/>
                </a:solidFill>
                <a:latin typeface="Cambria Math" panose="02040503050406030204" pitchFamily="18" charset="0"/>
                <a:ea typeface="Cambria Math" panose="02040503050406030204" pitchFamily="18" charset="0"/>
              </a:rPr>
              <a:t>Σ</a:t>
            </a:r>
            <a:endParaRPr lang="es-MX" b="1" dirty="0">
              <a:solidFill>
                <a:schemeClr val="tx1"/>
              </a:solidFill>
            </a:endParaRPr>
          </a:p>
        </p:txBody>
      </p:sp>
      <p:cxnSp>
        <p:nvCxnSpPr>
          <p:cNvPr id="16" name="Conector recto de flecha 15">
            <a:extLst>
              <a:ext uri="{FF2B5EF4-FFF2-40B4-BE49-F238E27FC236}">
                <a16:creationId xmlns:a16="http://schemas.microsoft.com/office/drawing/2014/main" id="{03D197F0-AABB-4262-2C62-4866F286DF05}"/>
              </a:ext>
            </a:extLst>
          </p:cNvPr>
          <p:cNvCxnSpPr>
            <a:cxnSpLocks/>
            <a:stCxn id="9" idx="3"/>
            <a:endCxn id="13" idx="2"/>
          </p:cNvCxnSpPr>
          <p:nvPr/>
        </p:nvCxnSpPr>
        <p:spPr>
          <a:xfrm>
            <a:off x="8310564" y="2448427"/>
            <a:ext cx="646592" cy="5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54AC9417-F944-9203-D0A1-1E249546B098}"/>
                  </a:ext>
                </a:extLst>
              </p:cNvPr>
              <p:cNvSpPr/>
              <p:nvPr/>
            </p:nvSpPr>
            <p:spPr>
              <a:xfrm>
                <a:off x="10572389" y="2090437"/>
                <a:ext cx="419812" cy="71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s-MX" b="1" i="1" smtClean="0">
                              <a:latin typeface="Cambria Math" panose="02040503050406030204" pitchFamily="18" charset="0"/>
                            </a:rPr>
                          </m:ctrlPr>
                        </m:accPr>
                        <m:e>
                          <m:r>
                            <a:rPr lang="es-MX" b="1" i="1" smtClean="0">
                              <a:latin typeface="Cambria Math" panose="02040503050406030204" pitchFamily="18" charset="0"/>
                            </a:rPr>
                            <m:t>𝒚</m:t>
                          </m:r>
                        </m:e>
                      </m:acc>
                    </m:oMath>
                  </m:oMathPara>
                </a14:m>
                <a:endParaRPr lang="es-MX" b="1" dirty="0">
                  <a:latin typeface="Century Schoolbook" panose="02040604050505020304" pitchFamily="18" charset="0"/>
                </a:endParaRPr>
              </a:p>
            </p:txBody>
          </p:sp>
        </mc:Choice>
        <mc:Fallback xmlns="">
          <p:sp>
            <p:nvSpPr>
              <p:cNvPr id="21" name="Rectángulo 20">
                <a:extLst>
                  <a:ext uri="{FF2B5EF4-FFF2-40B4-BE49-F238E27FC236}">
                    <a16:creationId xmlns:a16="http://schemas.microsoft.com/office/drawing/2014/main" id="{54AC9417-F944-9203-D0A1-1E249546B098}"/>
                  </a:ext>
                </a:extLst>
              </p:cNvPr>
              <p:cNvSpPr>
                <a:spLocks noRot="1" noChangeAspect="1" noMove="1" noResize="1" noEditPoints="1" noAdjustHandles="1" noChangeArrowheads="1" noChangeShapeType="1" noTextEdit="1"/>
              </p:cNvSpPr>
              <p:nvPr/>
            </p:nvSpPr>
            <p:spPr>
              <a:xfrm>
                <a:off x="10572389" y="2090437"/>
                <a:ext cx="419812" cy="715979"/>
              </a:xfrm>
              <a:prstGeom prst="rect">
                <a:avLst/>
              </a:prstGeom>
              <a:blipFill>
                <a:blip r:embed="rId6"/>
                <a:stretch>
                  <a:fillRect r="-1389"/>
                </a:stretch>
              </a:blipFill>
            </p:spPr>
            <p:txBody>
              <a:bodyPr/>
              <a:lstStyle/>
              <a:p>
                <a:r>
                  <a:rPr lang="es-MX">
                    <a:noFill/>
                  </a:rPr>
                  <a:t> </a:t>
                </a:r>
              </a:p>
            </p:txBody>
          </p:sp>
        </mc:Fallback>
      </mc:AlternateContent>
      <p:cxnSp>
        <p:nvCxnSpPr>
          <p:cNvPr id="22" name="Conector recto de flecha 21">
            <a:extLst>
              <a:ext uri="{FF2B5EF4-FFF2-40B4-BE49-F238E27FC236}">
                <a16:creationId xmlns:a16="http://schemas.microsoft.com/office/drawing/2014/main" id="{4C674BA4-E603-5340-CA36-79A7B7B08A27}"/>
              </a:ext>
            </a:extLst>
          </p:cNvPr>
          <p:cNvCxnSpPr>
            <a:cxnSpLocks/>
            <a:stCxn id="13" idx="6"/>
            <a:endCxn id="21" idx="1"/>
          </p:cNvCxnSpPr>
          <p:nvPr/>
        </p:nvCxnSpPr>
        <p:spPr>
          <a:xfrm flipV="1">
            <a:off x="9857156" y="2448427"/>
            <a:ext cx="715233" cy="5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Elipse 24">
                <a:extLst>
                  <a:ext uri="{FF2B5EF4-FFF2-40B4-BE49-F238E27FC236}">
                    <a16:creationId xmlns:a16="http://schemas.microsoft.com/office/drawing/2014/main" id="{FDBAEE8F-EB85-C133-A46B-E0057F9EBFD1}"/>
                  </a:ext>
                </a:extLst>
              </p:cNvPr>
              <p:cNvSpPr/>
              <p:nvPr/>
            </p:nvSpPr>
            <p:spPr>
              <a:xfrm>
                <a:off x="7986069" y="2817237"/>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s-MX" sz="1000" b="0" i="1" smtClean="0">
                          <a:latin typeface="Cambria Math" panose="02040503050406030204" pitchFamily="18" charset="0"/>
                        </a:rPr>
                        <m:t>𝐵</m:t>
                      </m:r>
                    </m:oMath>
                  </m:oMathPara>
                </a14:m>
                <a:endParaRPr lang="es-MX" dirty="0"/>
              </a:p>
            </p:txBody>
          </p:sp>
        </mc:Choice>
        <mc:Fallback xmlns="">
          <p:sp>
            <p:nvSpPr>
              <p:cNvPr id="25" name="Elipse 24">
                <a:extLst>
                  <a:ext uri="{FF2B5EF4-FFF2-40B4-BE49-F238E27FC236}">
                    <a16:creationId xmlns:a16="http://schemas.microsoft.com/office/drawing/2014/main" id="{FDBAEE8F-EB85-C133-A46B-E0057F9EBFD1}"/>
                  </a:ext>
                </a:extLst>
              </p:cNvPr>
              <p:cNvSpPr>
                <a:spLocks noRot="1" noChangeAspect="1" noMove="1" noResize="1" noEditPoints="1" noAdjustHandles="1" noChangeArrowheads="1" noChangeShapeType="1" noTextEdit="1"/>
              </p:cNvSpPr>
              <p:nvPr/>
            </p:nvSpPr>
            <p:spPr>
              <a:xfrm>
                <a:off x="7986069" y="2817237"/>
                <a:ext cx="360000" cy="360000"/>
              </a:xfrm>
              <a:prstGeom prst="ellipse">
                <a:avLst/>
              </a:prstGeom>
              <a:blipFill>
                <a:blip r:embed="rId7"/>
                <a:stretch>
                  <a:fillRect/>
                </a:stretch>
              </a:blipFill>
            </p:spPr>
            <p:txBody>
              <a:bodyPr/>
              <a:lstStyle/>
              <a:p>
                <a:r>
                  <a:rPr lang="es-MX">
                    <a:noFill/>
                  </a:rPr>
                  <a:t> </a:t>
                </a:r>
              </a:p>
            </p:txBody>
          </p:sp>
        </mc:Fallback>
      </mc:AlternateContent>
      <p:cxnSp>
        <p:nvCxnSpPr>
          <p:cNvPr id="26" name="Conector recto de flecha 25">
            <a:extLst>
              <a:ext uri="{FF2B5EF4-FFF2-40B4-BE49-F238E27FC236}">
                <a16:creationId xmlns:a16="http://schemas.microsoft.com/office/drawing/2014/main" id="{ED036CF2-C6D0-253F-05FA-70BC83076313}"/>
              </a:ext>
            </a:extLst>
          </p:cNvPr>
          <p:cNvCxnSpPr>
            <a:cxnSpLocks/>
            <a:stCxn id="25" idx="6"/>
            <a:endCxn id="13" idx="3"/>
          </p:cNvCxnSpPr>
          <p:nvPr/>
        </p:nvCxnSpPr>
        <p:spPr>
          <a:xfrm flipV="1">
            <a:off x="8346069" y="2772028"/>
            <a:ext cx="742889" cy="225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A066A721-A17C-4CD4-8313-4A79E67D6745}"/>
                  </a:ext>
                </a:extLst>
              </p:cNvPr>
              <p:cNvSpPr txBox="1"/>
              <p:nvPr/>
            </p:nvSpPr>
            <p:spPr>
              <a:xfrm>
                <a:off x="982221" y="1666823"/>
                <a:ext cx="5814108" cy="3386889"/>
              </a:xfrm>
              <a:prstGeom prst="rect">
                <a:avLst/>
              </a:prstGeom>
              <a:noFill/>
            </p:spPr>
            <p:txBody>
              <a:bodyPr wrap="square">
                <a:spAutoFit/>
              </a:bodyPr>
              <a:lstStyle/>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1=1,  </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2=1</m:t>
                    </m:r>
                  </m:oMath>
                </a14:m>
                <a:endParaRPr lang="es-MX" sz="1600" dirty="0">
                  <a:effectLst/>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smtClean="0">
                          <a:effectLst/>
                          <a:latin typeface="Cambria Math" panose="02040503050406030204" pitchFamily="18" charset="0"/>
                          <a:ea typeface="Calibri" panose="020F0502020204030204" pitchFamily="34" charset="0"/>
                          <a:cs typeface="Times New Roman" panose="02020603050405020304" pitchFamily="18" charset="0"/>
                        </a:rPr>
                        <m:t>𝑦</m:t>
                      </m:r>
                      <m:r>
                        <a:rPr lang="es-MX" sz="1600" i="1"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b="0" i="1" smtClean="0">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s-MX"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i="1">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es-MX" sz="1600" i="1">
                              <a:effectLst/>
                              <a:latin typeface="Cambria Math" panose="02040503050406030204" pitchFamily="18" charset="0"/>
                              <a:ea typeface="Calibri" panose="020F0502020204030204" pitchFamily="34" charset="0"/>
                              <a:cs typeface="Times New Roman" panose="02020603050405020304" pitchFamily="18" charset="0"/>
                            </a:rPr>
                            <m:t>.5</m:t>
                          </m:r>
                        </m:e>
                      </m:d>
                      <m:r>
                        <a:rPr lang="es-MX" sz="16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0.5</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s-MX" sz="1600" dirty="0">
                  <a:effectLst/>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1=1,  </m:t>
                    </m:r>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2=0</m:t>
                    </m:r>
                  </m:oMath>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𝑦</m:t>
                      </m:r>
                      <m:r>
                        <a:rPr lang="es-MX" sz="1600" i="1">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i="1">
                                      <a:latin typeface="Cambria Math" panose="02040503050406030204" pitchFamily="18" charset="0"/>
                                      <a:ea typeface="Calibri" panose="020F0502020204030204" pitchFamily="34" charset="0"/>
                                      <a:cs typeface="Times New Roman" panose="02020603050405020304" pitchFamily="18" charset="0"/>
                                    </a:rPr>
                                    <m:t>1</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i="1">
                                      <a:latin typeface="Cambria Math" panose="02040503050406030204" pitchFamily="18" charset="0"/>
                                      <a:ea typeface="Calibri" panose="020F0502020204030204" pitchFamily="34" charset="0"/>
                                      <a:cs typeface="Times New Roman" panose="02020603050405020304" pitchFamily="18" charset="0"/>
                                    </a:rPr>
                                    <m:t>1</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m:t>
                                  </m:r>
                                </m:e>
                              </m:d>
                            </m:e>
                          </m:d>
                          <m:r>
                            <a:rPr lang="es-MX" sz="1600" i="1">
                              <a:latin typeface="Cambria Math" panose="02040503050406030204" pitchFamily="18" charset="0"/>
                              <a:ea typeface="Calibri" panose="020F0502020204030204" pitchFamily="34" charset="0"/>
                              <a:cs typeface="Times New Roman" panose="02020603050405020304" pitchFamily="18" charset="0"/>
                            </a:rPr>
                            <m:t>−1.5</m:t>
                          </m:r>
                        </m:e>
                      </m:d>
                      <m:r>
                        <a:rPr lang="es-MX" sz="1600" i="1">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m:t>
                          </m:r>
                          <m:r>
                            <a:rPr lang="es-MX" sz="1600" i="1">
                              <a:latin typeface="Cambria Math" panose="02040503050406030204" pitchFamily="18" charset="0"/>
                              <a:ea typeface="Calibri" panose="020F0502020204030204" pitchFamily="34" charset="0"/>
                              <a:cs typeface="Times New Roman" panose="02020603050405020304" pitchFamily="18" charset="0"/>
                            </a:rPr>
                            <m:t>0.5</m:t>
                          </m:r>
                        </m:e>
                      </m:d>
                      <m:r>
                        <a:rPr lang="es-MX" sz="1600" i="1">
                          <a:latin typeface="Cambria Math" panose="02040503050406030204" pitchFamily="18" charset="0"/>
                          <a:ea typeface="Calibri" panose="020F0502020204030204" pitchFamily="34" charset="0"/>
                          <a:cs typeface="Times New Roman" panose="02020603050405020304" pitchFamily="18" charset="0"/>
                        </a:rPr>
                        <m:t>=</m:t>
                      </m:r>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1=0,  </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2=1</m:t>
                    </m:r>
                  </m:oMath>
                </a14:m>
                <a:endParaRPr lang="es-MX" sz="1600" dirty="0">
                  <a:effectLst/>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smtClean="0">
                          <a:effectLst/>
                          <a:latin typeface="Cambria Math" panose="02040503050406030204" pitchFamily="18" charset="0"/>
                          <a:ea typeface="Calibri" panose="020F0502020204030204" pitchFamily="34" charset="0"/>
                          <a:cs typeface="Times New Roman" panose="02020603050405020304" pitchFamily="18" charset="0"/>
                        </a:rPr>
                        <m:t>𝑦</m:t>
                      </m:r>
                      <m:r>
                        <a:rPr lang="es-MX" sz="1600" i="1"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b="0" i="1" smtClean="0">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s-MX"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0</m:t>
                                  </m:r>
                                </m:e>
                              </m:d>
                              <m:r>
                                <a:rPr lang="es-MX" sz="16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e>
                              </m:d>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es-MX" sz="1600" i="1">
                              <a:effectLst/>
                              <a:latin typeface="Cambria Math" panose="02040503050406030204" pitchFamily="18" charset="0"/>
                              <a:ea typeface="Calibri" panose="020F0502020204030204" pitchFamily="34" charset="0"/>
                              <a:cs typeface="Times New Roman" panose="02020603050405020304" pitchFamily="18" charset="0"/>
                            </a:rPr>
                            <m:t>.5</m:t>
                          </m:r>
                        </m:e>
                      </m:d>
                      <m:r>
                        <a:rPr lang="es-MX" sz="16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−0.5</m:t>
                          </m:r>
                        </m:e>
                      </m:d>
                      <m:r>
                        <a:rPr lang="es-MX" sz="1600" b="0" i="1" smtClean="0">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s-MX" sz="1600" dirty="0">
                  <a:effectLst/>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s-MX" sz="1600" dirty="0">
                    <a:latin typeface="Century Schoolbook" panose="02040604050505020304" pitchFamily="18" charset="0"/>
                    <a:ea typeface="Calibri" panose="020F0502020204030204" pitchFamily="34" charset="0"/>
                    <a:cs typeface="Times New Roman" panose="02020603050405020304" pitchFamily="18" charset="0"/>
                  </a:rPr>
                  <a:t>Para </a:t>
                </a:r>
                <a14:m>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1=0,  </m:t>
                    </m:r>
                    <m:r>
                      <a:rPr lang="es-MX" sz="1600" i="1">
                        <a:latin typeface="Cambria Math" panose="02040503050406030204" pitchFamily="18" charset="0"/>
                        <a:ea typeface="Calibri" panose="020F0502020204030204" pitchFamily="34" charset="0"/>
                        <a:cs typeface="Times New Roman" panose="02020603050405020304" pitchFamily="18" charset="0"/>
                      </a:rPr>
                      <m:t>𝑥</m:t>
                    </m:r>
                    <m:r>
                      <a:rPr lang="es-MX" sz="1600" i="1">
                        <a:latin typeface="Cambria Math" panose="02040503050406030204" pitchFamily="18" charset="0"/>
                        <a:ea typeface="Calibri" panose="020F0502020204030204" pitchFamily="34" charset="0"/>
                        <a:cs typeface="Times New Roman" panose="02020603050405020304" pitchFamily="18" charset="0"/>
                      </a:rPr>
                      <m:t>2=0</m:t>
                    </m:r>
                  </m:oMath>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ea typeface="Calibri" panose="020F0502020204030204" pitchFamily="34" charset="0"/>
                          <a:cs typeface="Times New Roman" panose="02020603050405020304" pitchFamily="18" charset="0"/>
                        </a:rPr>
                        <m:t>𝑦</m:t>
                      </m:r>
                      <m:r>
                        <a:rPr lang="es-MX" sz="1600" i="1">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e>
                              </m:d>
                              <m:r>
                                <a:rPr lang="es-MX" sz="1600" i="1">
                                  <a:latin typeface="Cambria Math" panose="02040503050406030204" pitchFamily="18" charset="0"/>
                                  <a:ea typeface="Calibri" panose="020F0502020204030204" pitchFamily="34" charset="0"/>
                                  <a:cs typeface="Times New Roman" panose="02020603050405020304" pitchFamily="18" charset="0"/>
                                </a:rPr>
                                <m:t>∗</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m:t>
                                  </m:r>
                                </m:e>
                              </m:d>
                            </m:e>
                          </m:d>
                          <m:r>
                            <a:rPr lang="es-MX" sz="1600" i="1">
                              <a:latin typeface="Cambria Math" panose="02040503050406030204" pitchFamily="18" charset="0"/>
                              <a:ea typeface="Calibri" panose="020F0502020204030204" pitchFamily="34" charset="0"/>
                              <a:cs typeface="Times New Roman" panose="02020603050405020304" pitchFamily="18" charset="0"/>
                            </a:rPr>
                            <m:t>−1.5</m:t>
                          </m:r>
                        </m:e>
                      </m:d>
                      <m:r>
                        <a:rPr lang="es-MX" sz="1600" i="1">
                          <a:latin typeface="Cambria Math" panose="02040503050406030204" pitchFamily="18" charset="0"/>
                          <a:ea typeface="Calibri" panose="020F0502020204030204" pitchFamily="34" charset="0"/>
                          <a:cs typeface="Times New Roman" panose="02020603050405020304" pitchFamily="18" charset="0"/>
                        </a:rPr>
                        <m:t>=</m:t>
                      </m:r>
                      <m:r>
                        <m:rPr>
                          <m:sty m:val="p"/>
                        </m:rPr>
                        <a:rPr lang="es-MX" sz="1600" i="1">
                          <a:latin typeface="Cambria Math" panose="02040503050406030204" pitchFamily="18" charset="0"/>
                          <a:ea typeface="Calibri" panose="020F0502020204030204" pitchFamily="34" charset="0"/>
                          <a:cs typeface="Times New Roman" panose="02020603050405020304" pitchFamily="18" charset="0"/>
                        </a:rPr>
                        <m:t>φ</m:t>
                      </m:r>
                      <m:d>
                        <m:dPr>
                          <m:ctrlPr>
                            <a:rPr lang="es-MX" sz="1600" i="1">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m:t>
                          </m:r>
                          <m:r>
                            <a:rPr lang="es-MX" sz="1600" i="1">
                              <a:latin typeface="Cambria Math" panose="02040503050406030204" pitchFamily="18" charset="0"/>
                              <a:ea typeface="Calibri" panose="020F0502020204030204" pitchFamily="34" charset="0"/>
                              <a:cs typeface="Times New Roman" panose="02020603050405020304" pitchFamily="18" charset="0"/>
                            </a:rPr>
                            <m:t>.5</m:t>
                          </m:r>
                        </m:e>
                      </m:d>
                      <m:r>
                        <a:rPr lang="es-MX" sz="1600" i="1">
                          <a:latin typeface="Cambria Math" panose="02040503050406030204" pitchFamily="18" charset="0"/>
                          <a:ea typeface="Calibri" panose="020F0502020204030204" pitchFamily="34" charset="0"/>
                          <a:cs typeface="Times New Roman" panose="02020603050405020304" pitchFamily="18" charset="0"/>
                        </a:rPr>
                        <m:t>=</m:t>
                      </m:r>
                      <m:r>
                        <a:rPr lang="es-MX" sz="1600" b="0" i="1" smtClean="0">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s-MX" sz="1600" b="0" i="1" smtClean="0">
                          <a:latin typeface="Cambria Math" panose="02040503050406030204" pitchFamily="18" charset="0"/>
                          <a:ea typeface="Calibri" panose="020F0502020204030204" pitchFamily="34" charset="0"/>
                          <a:cs typeface="Times New Roman" panose="02020603050405020304" pitchFamily="18" charset="0"/>
                        </a:rPr>
                        <m:t>𝑤</m:t>
                      </m:r>
                      <m:r>
                        <a:rPr lang="es-MX" sz="1600" b="0" i="1" smtClean="0">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s-MX" sz="1600" b="0" i="1" smtClean="0">
                              <a:latin typeface="Cambria Math" panose="02040503050406030204" pitchFamily="18" charset="0"/>
                              <a:ea typeface="Calibri" panose="020F0502020204030204" pitchFamily="34" charset="0"/>
                              <a:cs typeface="Times New Roman" panose="02020603050405020304" pitchFamily="18" charset="0"/>
                            </a:rPr>
                          </m:ctrlPr>
                        </m:dPr>
                        <m:e>
                          <m:r>
                            <a:rPr lang="es-MX" sz="1600" b="0" i="1" smtClean="0">
                              <a:latin typeface="Cambria Math" panose="02040503050406030204" pitchFamily="18" charset="0"/>
                              <a:ea typeface="Calibri" panose="020F0502020204030204" pitchFamily="34" charset="0"/>
                              <a:cs typeface="Times New Roman" panose="02020603050405020304" pitchFamily="18" charset="0"/>
                            </a:rPr>
                            <m:t>1,1</m:t>
                          </m:r>
                        </m:e>
                      </m:d>
                      <m:r>
                        <a:rPr lang="es-MX" sz="1600" b="0" i="1" smtClean="0">
                          <a:latin typeface="Cambria Math" panose="02040503050406030204" pitchFamily="18" charset="0"/>
                          <a:ea typeface="Calibri" panose="020F0502020204030204" pitchFamily="34" charset="0"/>
                          <a:cs typeface="Times New Roman" panose="02020603050405020304" pitchFamily="18" charset="0"/>
                        </a:rPr>
                        <m:t>, </m:t>
                      </m:r>
                      <m:r>
                        <a:rPr lang="es-MX" sz="1600" b="0" i="1" smtClean="0">
                          <a:latin typeface="Cambria Math" panose="02040503050406030204" pitchFamily="18" charset="0"/>
                          <a:ea typeface="Calibri" panose="020F0502020204030204" pitchFamily="34" charset="0"/>
                          <a:cs typeface="Times New Roman" panose="02020603050405020304" pitchFamily="18" charset="0"/>
                        </a:rPr>
                        <m:t>𝑏</m:t>
                      </m:r>
                      <m:r>
                        <a:rPr lang="es-MX" sz="1600" b="0" i="1" smtClean="0">
                          <a:latin typeface="Cambria Math" panose="02040503050406030204" pitchFamily="18" charset="0"/>
                          <a:ea typeface="Calibri" panose="020F0502020204030204" pitchFamily="34" charset="0"/>
                          <a:cs typeface="Times New Roman" panose="02020603050405020304" pitchFamily="18" charset="0"/>
                        </a:rPr>
                        <m:t>=−1.5</m:t>
                      </m:r>
                    </m:oMath>
                  </m:oMathPara>
                </a14:m>
                <a:endParaRPr lang="es-MX" sz="1600" dirty="0">
                  <a:latin typeface="Century Schoolbook" panose="02040604050505020304" pitchFamily="18" charset="0"/>
                  <a:ea typeface="Calibri" panose="020F0502020204030204" pitchFamily="34" charset="0"/>
                  <a:cs typeface="Times New Roman" panose="02020603050405020304" pitchFamily="18" charset="0"/>
                </a:endParaRPr>
              </a:p>
            </p:txBody>
          </p:sp>
        </mc:Choice>
        <mc:Fallback xmlns="">
          <p:sp>
            <p:nvSpPr>
              <p:cNvPr id="34" name="CuadroTexto 33">
                <a:extLst>
                  <a:ext uri="{FF2B5EF4-FFF2-40B4-BE49-F238E27FC236}">
                    <a16:creationId xmlns:a16="http://schemas.microsoft.com/office/drawing/2014/main" id="{A066A721-A17C-4CD4-8313-4A79E67D6745}"/>
                  </a:ext>
                </a:extLst>
              </p:cNvPr>
              <p:cNvSpPr txBox="1">
                <a:spLocks noRot="1" noChangeAspect="1" noMove="1" noResize="1" noEditPoints="1" noAdjustHandles="1" noChangeArrowheads="1" noChangeShapeType="1" noTextEdit="1"/>
              </p:cNvSpPr>
              <p:nvPr/>
            </p:nvSpPr>
            <p:spPr>
              <a:xfrm>
                <a:off x="982221" y="1666823"/>
                <a:ext cx="5814108" cy="3386889"/>
              </a:xfrm>
              <a:prstGeom prst="rect">
                <a:avLst/>
              </a:prstGeom>
              <a:blipFill>
                <a:blip r:embed="rId8"/>
                <a:stretch>
                  <a:fillRect l="-524" t="-719"/>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6051FCAB-A69C-A06F-FFB2-B6C726E50779}"/>
              </a:ext>
            </a:extLst>
          </p:cNvPr>
          <p:cNvPicPr>
            <a:picLocks noChangeAspect="1"/>
          </p:cNvPicPr>
          <p:nvPr/>
        </p:nvPicPr>
        <p:blipFill>
          <a:blip r:embed="rId9"/>
          <a:stretch>
            <a:fillRect/>
          </a:stretch>
        </p:blipFill>
        <p:spPr>
          <a:xfrm>
            <a:off x="5162789" y="4798138"/>
            <a:ext cx="2800350" cy="1628775"/>
          </a:xfrm>
          <a:prstGeom prst="rect">
            <a:avLst/>
          </a:prstGeom>
          <a:ln w="57150">
            <a:solidFill>
              <a:srgbClr val="002060"/>
            </a:solidFill>
          </a:ln>
        </p:spPr>
      </p:pic>
      <p:pic>
        <p:nvPicPr>
          <p:cNvPr id="10" name="Imagen 9">
            <a:hlinkClick r:id="rId10"/>
            <a:extLst>
              <a:ext uri="{FF2B5EF4-FFF2-40B4-BE49-F238E27FC236}">
                <a16:creationId xmlns:a16="http://schemas.microsoft.com/office/drawing/2014/main" id="{77E7DC68-6DE8-DD46-96B8-F41C194165F8}"/>
              </a:ext>
            </a:extLst>
          </p:cNvPr>
          <p:cNvPicPr>
            <a:picLocks noChangeAspect="1"/>
          </p:cNvPicPr>
          <p:nvPr/>
        </p:nvPicPr>
        <p:blipFill>
          <a:blip r:embed="rId11"/>
          <a:stretch>
            <a:fillRect/>
          </a:stretch>
        </p:blipFill>
        <p:spPr>
          <a:xfrm>
            <a:off x="8102477" y="3589145"/>
            <a:ext cx="2885925" cy="2844000"/>
          </a:xfrm>
          <a:prstGeom prst="rect">
            <a:avLst/>
          </a:prstGeom>
          <a:ln w="57150">
            <a:solidFill>
              <a:srgbClr val="002060"/>
            </a:solidFill>
          </a:ln>
        </p:spPr>
      </p:pic>
    </p:spTree>
    <p:extLst>
      <p:ext uri="{BB962C8B-B14F-4D97-AF65-F5344CB8AC3E}">
        <p14:creationId xmlns:p14="http://schemas.microsoft.com/office/powerpoint/2010/main" val="277142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9F8866DA-2F2B-7679-9FC9-59EFE9E9FDBE}"/>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17" name="CuadroTexto 16">
            <a:extLst>
              <a:ext uri="{FF2B5EF4-FFF2-40B4-BE49-F238E27FC236}">
                <a16:creationId xmlns:a16="http://schemas.microsoft.com/office/drawing/2014/main" id="{BDA83F6E-85AB-BA59-F1EB-2B30A649D37A}"/>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graphicFrame>
        <p:nvGraphicFramePr>
          <p:cNvPr id="2" name="Marcador de contenido 2" descr="Marcador de posición del elemento gráfico SmartArt">
            <a:extLst>
              <a:ext uri="{FF2B5EF4-FFF2-40B4-BE49-F238E27FC236}">
                <a16:creationId xmlns:a16="http://schemas.microsoft.com/office/drawing/2014/main" id="{72F21342-73D8-5932-B875-E32D304AA790}"/>
              </a:ext>
            </a:extLst>
          </p:cNvPr>
          <p:cNvGraphicFramePr>
            <a:graphicFrameLocks/>
          </p:cNvGraphicFramePr>
          <p:nvPr>
            <p:extLst>
              <p:ext uri="{D42A27DB-BD31-4B8C-83A1-F6EECF244321}">
                <p14:modId xmlns:p14="http://schemas.microsoft.com/office/powerpoint/2010/main" val="1564383"/>
              </p:ext>
            </p:extLst>
          </p:nvPr>
        </p:nvGraphicFramePr>
        <p:xfrm>
          <a:off x="1235869" y="1983220"/>
          <a:ext cx="9720262" cy="4022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1">
            <a:extLst>
              <a:ext uri="{FF2B5EF4-FFF2-40B4-BE49-F238E27FC236}">
                <a16:creationId xmlns:a16="http://schemas.microsoft.com/office/drawing/2014/main" id="{1EB71ADC-48F9-B44A-1326-5E9184EAD56E}"/>
              </a:ext>
            </a:extLst>
          </p:cNvPr>
          <p:cNvSpPr txBox="1">
            <a:spLocks/>
          </p:cNvSpPr>
          <p:nvPr/>
        </p:nvSpPr>
        <p:spPr>
          <a:xfrm>
            <a:off x="3162352" y="547855"/>
            <a:ext cx="5867296" cy="806262"/>
          </a:xfrm>
          <a:prstGeom prst="rect">
            <a:avLst/>
          </a:prstGeom>
        </p:spPr>
        <p:txBody>
          <a:bodyPr rtlCol="0">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s-ES" sz="4000" noProof="1">
                <a:latin typeface="Century Schoolbook" panose="02040604050505020304" pitchFamily="18" charset="0"/>
              </a:rPr>
              <a:t>Contenido</a:t>
            </a:r>
          </a:p>
        </p:txBody>
      </p:sp>
    </p:spTree>
    <p:extLst>
      <p:ext uri="{BB962C8B-B14F-4D97-AF65-F5344CB8AC3E}">
        <p14:creationId xmlns:p14="http://schemas.microsoft.com/office/powerpoint/2010/main" val="558785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Compuerta XOR</a:t>
            </a:r>
          </a:p>
        </p:txBody>
      </p:sp>
      <p:pic>
        <p:nvPicPr>
          <p:cNvPr id="7" name="Imagen 6">
            <a:hlinkClick r:id="rId4"/>
            <a:extLst>
              <a:ext uri="{FF2B5EF4-FFF2-40B4-BE49-F238E27FC236}">
                <a16:creationId xmlns:a16="http://schemas.microsoft.com/office/drawing/2014/main" id="{3BD2DAFC-495A-D2F9-0514-ACEE8EE0515A}"/>
              </a:ext>
            </a:extLst>
          </p:cNvPr>
          <p:cNvPicPr>
            <a:picLocks noChangeAspect="1"/>
          </p:cNvPicPr>
          <p:nvPr/>
        </p:nvPicPr>
        <p:blipFill>
          <a:blip r:embed="rId5"/>
          <a:stretch>
            <a:fillRect/>
          </a:stretch>
        </p:blipFill>
        <p:spPr>
          <a:xfrm>
            <a:off x="1728321" y="3674258"/>
            <a:ext cx="2563406" cy="2588294"/>
          </a:xfrm>
          <a:prstGeom prst="rect">
            <a:avLst/>
          </a:prstGeom>
          <a:ln w="57150">
            <a:solidFill>
              <a:srgbClr val="002060"/>
            </a:solidFill>
          </a:ln>
        </p:spPr>
      </p:pic>
      <p:pic>
        <p:nvPicPr>
          <p:cNvPr id="11" name="Imagen 10">
            <a:extLst>
              <a:ext uri="{FF2B5EF4-FFF2-40B4-BE49-F238E27FC236}">
                <a16:creationId xmlns:a16="http://schemas.microsoft.com/office/drawing/2014/main" id="{EE377B22-DBC8-1077-508D-6E113C09EC3B}"/>
              </a:ext>
            </a:extLst>
          </p:cNvPr>
          <p:cNvPicPr>
            <a:picLocks noChangeAspect="1"/>
          </p:cNvPicPr>
          <p:nvPr/>
        </p:nvPicPr>
        <p:blipFill>
          <a:blip r:embed="rId6"/>
          <a:stretch>
            <a:fillRect/>
          </a:stretch>
        </p:blipFill>
        <p:spPr>
          <a:xfrm>
            <a:off x="5512904" y="2221283"/>
            <a:ext cx="5698435" cy="3124426"/>
          </a:xfrm>
          <a:prstGeom prst="rect">
            <a:avLst/>
          </a:prstGeom>
          <a:ln w="57150">
            <a:solidFill>
              <a:srgbClr val="002060"/>
            </a:solidFill>
          </a:ln>
        </p:spPr>
      </p:pic>
      <p:pic>
        <p:nvPicPr>
          <p:cNvPr id="15" name="Imagen 14">
            <a:extLst>
              <a:ext uri="{FF2B5EF4-FFF2-40B4-BE49-F238E27FC236}">
                <a16:creationId xmlns:a16="http://schemas.microsoft.com/office/drawing/2014/main" id="{E98C5B1F-A8E5-1BAF-49E9-A585DBD8E223}"/>
              </a:ext>
            </a:extLst>
          </p:cNvPr>
          <p:cNvPicPr>
            <a:picLocks noChangeAspect="1"/>
          </p:cNvPicPr>
          <p:nvPr/>
        </p:nvPicPr>
        <p:blipFill>
          <a:blip r:embed="rId7"/>
          <a:stretch>
            <a:fillRect/>
          </a:stretch>
        </p:blipFill>
        <p:spPr>
          <a:xfrm>
            <a:off x="1586036" y="1524905"/>
            <a:ext cx="2847975" cy="1733550"/>
          </a:xfrm>
          <a:prstGeom prst="rect">
            <a:avLst/>
          </a:prstGeom>
          <a:ln w="57150">
            <a:solidFill>
              <a:srgbClr val="002060"/>
            </a:solidFill>
          </a:ln>
        </p:spPr>
      </p:pic>
    </p:spTree>
    <p:extLst>
      <p:ext uri="{BB962C8B-B14F-4D97-AF65-F5344CB8AC3E}">
        <p14:creationId xmlns:p14="http://schemas.microsoft.com/office/powerpoint/2010/main" val="4015881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Compuerta XOR</a:t>
            </a:r>
          </a:p>
        </p:txBody>
      </p:sp>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A066A721-A17C-4CD4-8313-4A79E67D6745}"/>
                  </a:ext>
                </a:extLst>
              </p:cNvPr>
              <p:cNvSpPr txBox="1"/>
              <p:nvPr/>
            </p:nvSpPr>
            <p:spPr>
              <a:xfrm>
                <a:off x="136117" y="2078221"/>
                <a:ext cx="5814109" cy="3410549"/>
              </a:xfrm>
              <a:prstGeom prst="rect">
                <a:avLst/>
              </a:prstGeom>
              <a:noFill/>
              <a:ln w="38100">
                <a:solidFill>
                  <a:srgbClr val="002060"/>
                </a:solidFill>
              </a:ln>
            </p:spPr>
            <p:txBody>
              <a:bodyPr wrap="square">
                <a:spAutoFit/>
              </a:bodyPr>
              <a:lstStyle/>
              <a:p>
                <a:pPr algn="just"/>
                <a:r>
                  <a:rPr lang="es-MX" dirty="0"/>
                  <a:t>Para x1 = 1, x2=1</a:t>
                </a:r>
              </a:p>
              <a:p>
                <a:pPr algn="just"/>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h</m:t>
                          </m:r>
                        </m:e>
                        <m:sub>
                          <m:r>
                            <a:rPr lang="es-MX" i="1">
                              <a:latin typeface="Cambria Math" panose="02040503050406030204" pitchFamily="18" charset="0"/>
                            </a:rPr>
                            <m:t>0</m:t>
                          </m:r>
                        </m:sub>
                      </m:sSub>
                      <m:r>
                        <a:rPr lang="es-MX" i="1">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d>
                            <m:dPr>
                              <m:ctrlPr>
                                <a:rPr lang="es-MX" i="1">
                                  <a:latin typeface="Cambria Math" panose="02040503050406030204" pitchFamily="18" charset="0"/>
                                </a:rPr>
                              </m:ctrlPr>
                            </m:dPr>
                            <m:e>
                              <m:d>
                                <m:dPr>
                                  <m:ctrlPr>
                                    <a:rPr lang="es-MX" i="1">
                                      <a:latin typeface="Cambria Math" panose="02040503050406030204" pitchFamily="18" charset="0"/>
                                    </a:rPr>
                                  </m:ctrlPr>
                                </m:dPr>
                                <m:e>
                                  <m:r>
                                    <a:rPr lang="es-MX" i="1">
                                      <a:latin typeface="Cambria Math" panose="02040503050406030204" pitchFamily="18" charset="0"/>
                                    </a:rPr>
                                    <m:t>1</m:t>
                                  </m:r>
                                </m:e>
                              </m:d>
                              <m:r>
                                <a:rPr lang="es-MX" i="1">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i="1">
                                  <a:latin typeface="Cambria Math" panose="02040503050406030204" pitchFamily="18" charset="0"/>
                                </a:rPr>
                                <m:t>∗</m:t>
                              </m:r>
                              <m:d>
                                <m:dPr>
                                  <m:ctrlPr>
                                    <a:rPr lang="es-MX" i="1">
                                      <a:latin typeface="Cambria Math" panose="02040503050406030204" pitchFamily="18" charset="0"/>
                                    </a:rPr>
                                  </m:ctrlPr>
                                </m:dPr>
                                <m:e>
                                  <m:r>
                                    <a:rPr lang="es-MX" i="1">
                                      <a:latin typeface="Cambria Math" panose="02040503050406030204" pitchFamily="18" charset="0"/>
                                    </a:rPr>
                                    <m:t>−</m:t>
                                  </m:r>
                                  <m:r>
                                    <a:rPr lang="es-MX">
                                      <a:latin typeface="Cambria Math" panose="02040503050406030204" pitchFamily="18" charset="0"/>
                                    </a:rPr>
                                    <m:t>1</m:t>
                                  </m:r>
                                </m:e>
                              </m:d>
                            </m:e>
                          </m:d>
                          <m:r>
                            <a:rPr lang="es-MX" i="1">
                              <a:latin typeface="Cambria Math" panose="02040503050406030204" pitchFamily="18" charset="0"/>
                            </a:rPr>
                            <m:t>−0.5</m:t>
                          </m:r>
                        </m:e>
                      </m:d>
                      <m:r>
                        <a:rPr lang="es-MX" i="1">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r>
                            <a:rPr lang="es-MX" i="1">
                              <a:latin typeface="Cambria Math" panose="02040503050406030204" pitchFamily="18" charset="0"/>
                            </a:rPr>
                            <m:t>−0.5</m:t>
                          </m:r>
                        </m:e>
                      </m:d>
                      <m:r>
                        <a:rPr lang="es-MX" i="1">
                          <a:latin typeface="Cambria Math" panose="02040503050406030204" pitchFamily="18" charset="0"/>
                        </a:rPr>
                        <m:t>=0</m:t>
                      </m:r>
                    </m:oMath>
                  </m:oMathPara>
                </a14:m>
                <a:endParaRPr lang="es-MX" dirty="0"/>
              </a:p>
              <a:p>
                <a:pPr algn="just"/>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h</m:t>
                          </m:r>
                        </m:e>
                        <m:sub>
                          <m:r>
                            <a:rPr lang="es-MX" i="1">
                              <a:latin typeface="Cambria Math" panose="02040503050406030204" pitchFamily="18" charset="0"/>
                            </a:rPr>
                            <m:t>1</m:t>
                          </m:r>
                        </m:sub>
                      </m:sSub>
                      <m:r>
                        <a:rPr lang="es-MX" i="1">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d>
                            <m:dPr>
                              <m:ctrlPr>
                                <a:rPr lang="es-MX" i="1">
                                  <a:latin typeface="Cambria Math" panose="02040503050406030204" pitchFamily="18" charset="0"/>
                                </a:rPr>
                              </m:ctrlPr>
                            </m:dPr>
                            <m:e>
                              <m:d>
                                <m:dPr>
                                  <m:ctrlPr>
                                    <a:rPr lang="es-MX" i="1">
                                      <a:latin typeface="Cambria Math" panose="02040503050406030204" pitchFamily="18" charset="0"/>
                                    </a:rPr>
                                  </m:ctrlPr>
                                </m:dPr>
                                <m:e>
                                  <m:r>
                                    <a:rPr lang="es-MX" i="1">
                                      <a:latin typeface="Cambria Math" panose="02040503050406030204" pitchFamily="18" charset="0"/>
                                    </a:rPr>
                                    <m:t>1</m:t>
                                  </m:r>
                                </m:e>
                              </m:d>
                              <m:r>
                                <a:rPr lang="es-MX" i="1">
                                  <a:latin typeface="Cambria Math" panose="02040503050406030204" pitchFamily="18" charset="0"/>
                                </a:rPr>
                                <m:t>∗</m:t>
                              </m:r>
                              <m:d>
                                <m:dPr>
                                  <m:ctrlPr>
                                    <a:rPr lang="es-MX" i="1">
                                      <a:latin typeface="Cambria Math" panose="02040503050406030204" pitchFamily="18" charset="0"/>
                                    </a:rPr>
                                  </m:ctrlPr>
                                </m:dPr>
                                <m:e>
                                  <m:r>
                                    <a:rPr lang="es-MX" i="1">
                                      <a:latin typeface="Cambria Math" panose="02040503050406030204" pitchFamily="18" charset="0"/>
                                    </a:rPr>
                                    <m:t>−</m:t>
                                  </m:r>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i="1">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e>
                          </m:d>
                          <m:r>
                            <a:rPr lang="es-MX" i="1">
                              <a:latin typeface="Cambria Math" panose="02040503050406030204" pitchFamily="18" charset="0"/>
                            </a:rPr>
                            <m:t>−0.5</m:t>
                          </m:r>
                        </m:e>
                      </m:d>
                      <m:r>
                        <a:rPr lang="es-MX" i="1">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r>
                            <a:rPr lang="es-MX" i="1">
                              <a:latin typeface="Cambria Math" panose="02040503050406030204" pitchFamily="18" charset="0"/>
                            </a:rPr>
                            <m:t>−0.5</m:t>
                          </m:r>
                        </m:e>
                      </m:d>
                      <m:r>
                        <a:rPr lang="es-MX" i="1">
                          <a:latin typeface="Cambria Math" panose="02040503050406030204" pitchFamily="18" charset="0"/>
                        </a:rPr>
                        <m:t>=0</m:t>
                      </m:r>
                    </m:oMath>
                  </m:oMathPara>
                </a14:m>
                <a:endParaRPr lang="es-MX" dirty="0"/>
              </a:p>
              <a:p>
                <a:pPr algn="just"/>
                <a14:m>
                  <m:oMathPara xmlns:m="http://schemas.openxmlformats.org/officeDocument/2006/math">
                    <m:oMathParaPr>
                      <m:jc m:val="centerGroup"/>
                    </m:oMathParaPr>
                    <m:oMath xmlns:m="http://schemas.openxmlformats.org/officeDocument/2006/math">
                      <m:r>
                        <a:rPr lang="es-MX" b="1" i="1">
                          <a:latin typeface="Cambria Math" panose="02040503050406030204" pitchFamily="18" charset="0"/>
                        </a:rPr>
                        <m:t>𝒚</m:t>
                      </m:r>
                      <m:r>
                        <a:rPr lang="es-MX" b="1" i="1">
                          <a:latin typeface="Cambria Math" panose="02040503050406030204" pitchFamily="18" charset="0"/>
                        </a:rPr>
                        <m:t>=</m:t>
                      </m:r>
                      <m:r>
                        <a:rPr lang="es-MX" b="1" i="1">
                          <a:latin typeface="Cambria Math" panose="02040503050406030204" pitchFamily="18" charset="0"/>
                        </a:rPr>
                        <m:t>𝛗</m:t>
                      </m:r>
                      <m:d>
                        <m:dPr>
                          <m:ctrlPr>
                            <a:rPr lang="es-MX" b="1" i="1">
                              <a:latin typeface="Cambria Math" panose="02040503050406030204" pitchFamily="18" charset="0"/>
                            </a:rPr>
                          </m:ctrlPr>
                        </m:dPr>
                        <m:e>
                          <m:d>
                            <m:dPr>
                              <m:ctrlPr>
                                <a:rPr lang="es-MX" b="1" i="1">
                                  <a:latin typeface="Cambria Math" panose="02040503050406030204" pitchFamily="18" charset="0"/>
                                </a:rPr>
                              </m:ctrlPr>
                            </m:dPr>
                            <m:e>
                              <m:d>
                                <m:dPr>
                                  <m:ctrlPr>
                                    <a:rPr lang="es-MX" b="1" i="1">
                                      <a:latin typeface="Cambria Math" panose="02040503050406030204" pitchFamily="18" charset="0"/>
                                    </a:rPr>
                                  </m:ctrlPr>
                                </m:dPr>
                                <m:e>
                                  <m:r>
                                    <a:rPr lang="es-MX" b="1" i="1">
                                      <a:latin typeface="Cambria Math" panose="02040503050406030204" pitchFamily="18" charset="0"/>
                                    </a:rPr>
                                    <m:t>𝟏</m:t>
                                  </m:r>
                                </m:e>
                              </m:d>
                              <m:r>
                                <a:rPr lang="es-MX" b="1" i="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𝟎</m:t>
                                  </m:r>
                                </m:e>
                              </m:d>
                              <m:r>
                                <a:rPr lang="es-MX" b="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𝟏</m:t>
                                  </m:r>
                                </m:e>
                              </m:d>
                              <m:r>
                                <a:rPr lang="es-MX" b="1" i="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𝟎</m:t>
                                  </m:r>
                                </m:e>
                              </m:d>
                            </m:e>
                          </m:d>
                          <m:r>
                            <a:rPr lang="es-MX" b="1" i="1">
                              <a:latin typeface="Cambria Math" panose="02040503050406030204" pitchFamily="18" charset="0"/>
                            </a:rPr>
                            <m:t>−</m:t>
                          </m:r>
                          <m:r>
                            <a:rPr lang="es-MX" b="1" i="1">
                              <a:latin typeface="Cambria Math" panose="02040503050406030204" pitchFamily="18" charset="0"/>
                            </a:rPr>
                            <m:t>𝟎</m:t>
                          </m:r>
                          <m:r>
                            <a:rPr lang="es-MX" b="1" i="1">
                              <a:latin typeface="Cambria Math" panose="02040503050406030204" pitchFamily="18" charset="0"/>
                            </a:rPr>
                            <m:t>.</m:t>
                          </m:r>
                          <m:r>
                            <a:rPr lang="es-MX" b="1" i="1">
                              <a:latin typeface="Cambria Math" panose="02040503050406030204" pitchFamily="18" charset="0"/>
                            </a:rPr>
                            <m:t>𝟓</m:t>
                          </m:r>
                        </m:e>
                      </m:d>
                      <m:r>
                        <a:rPr lang="es-MX" b="1" i="1">
                          <a:latin typeface="Cambria Math" panose="02040503050406030204" pitchFamily="18" charset="0"/>
                        </a:rPr>
                        <m:t>=</m:t>
                      </m:r>
                      <m:r>
                        <a:rPr lang="es-MX" b="1" i="1">
                          <a:latin typeface="Cambria Math" panose="02040503050406030204" pitchFamily="18" charset="0"/>
                        </a:rPr>
                        <m:t>𝛗</m:t>
                      </m:r>
                      <m:d>
                        <m:dPr>
                          <m:ctrlPr>
                            <a:rPr lang="es-MX" b="1" i="1">
                              <a:latin typeface="Cambria Math" panose="02040503050406030204" pitchFamily="18" charset="0"/>
                            </a:rPr>
                          </m:ctrlPr>
                        </m:dPr>
                        <m:e>
                          <m:r>
                            <a:rPr lang="es-MX" b="1" i="1">
                              <a:latin typeface="Cambria Math" panose="02040503050406030204" pitchFamily="18" charset="0"/>
                            </a:rPr>
                            <m:t>−</m:t>
                          </m:r>
                          <m:r>
                            <a:rPr lang="es-MX" b="1" i="1">
                              <a:latin typeface="Cambria Math" panose="02040503050406030204" pitchFamily="18" charset="0"/>
                            </a:rPr>
                            <m:t>𝟎</m:t>
                          </m:r>
                          <m:r>
                            <a:rPr lang="es-MX" b="1" i="1">
                              <a:latin typeface="Cambria Math" panose="02040503050406030204" pitchFamily="18" charset="0"/>
                            </a:rPr>
                            <m:t>.</m:t>
                          </m:r>
                          <m:r>
                            <a:rPr lang="es-MX" b="1" i="1">
                              <a:latin typeface="Cambria Math" panose="02040503050406030204" pitchFamily="18" charset="0"/>
                            </a:rPr>
                            <m:t>𝟓</m:t>
                          </m:r>
                        </m:e>
                      </m:d>
                      <m:r>
                        <a:rPr lang="es-MX" b="1" i="1">
                          <a:latin typeface="Cambria Math" panose="02040503050406030204" pitchFamily="18" charset="0"/>
                        </a:rPr>
                        <m:t>=</m:t>
                      </m:r>
                      <m:r>
                        <a:rPr lang="es-MX" b="1" i="1">
                          <a:latin typeface="Cambria Math" panose="02040503050406030204" pitchFamily="18" charset="0"/>
                        </a:rPr>
                        <m:t>𝟎</m:t>
                      </m:r>
                    </m:oMath>
                  </m:oMathPara>
                </a14:m>
                <a:endParaRPr lang="es-MX" b="1" dirty="0"/>
              </a:p>
              <a:p>
                <a:pPr algn="just"/>
                <a:endParaRPr lang="es-MX" dirty="0"/>
              </a:p>
              <a:p>
                <a:pPr algn="just"/>
                <a:r>
                  <a:rPr lang="es-MX" dirty="0"/>
                  <a:t>Para x1 = 1, x2=0</a:t>
                </a:r>
              </a:p>
              <a:p>
                <a:pPr algn="just"/>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h</m:t>
                          </m:r>
                        </m:e>
                        <m:sub>
                          <m:r>
                            <a:rPr lang="es-MX" i="1">
                              <a:latin typeface="Cambria Math" panose="02040503050406030204" pitchFamily="18" charset="0"/>
                            </a:rPr>
                            <m:t>0</m:t>
                          </m:r>
                        </m:sub>
                      </m:sSub>
                      <m:r>
                        <a:rPr lang="es-MX" i="1">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d>
                            <m:dPr>
                              <m:ctrlPr>
                                <a:rPr lang="es-MX" i="1">
                                  <a:latin typeface="Cambria Math" panose="02040503050406030204" pitchFamily="18" charset="0"/>
                                </a:rPr>
                              </m:ctrlPr>
                            </m:dPr>
                            <m:e>
                              <m:d>
                                <m:dPr>
                                  <m:ctrlPr>
                                    <a:rPr lang="es-MX" i="1">
                                      <a:latin typeface="Cambria Math" panose="02040503050406030204" pitchFamily="18" charset="0"/>
                                    </a:rPr>
                                  </m:ctrlPr>
                                </m:dPr>
                                <m:e>
                                  <m:r>
                                    <a:rPr lang="es-MX" i="1">
                                      <a:latin typeface="Cambria Math" panose="02040503050406030204" pitchFamily="18" charset="0"/>
                                    </a:rPr>
                                    <m:t>1</m:t>
                                  </m:r>
                                </m:e>
                              </m:d>
                              <m:r>
                                <a:rPr lang="es-MX" i="1">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0</m:t>
                                  </m:r>
                                </m:e>
                              </m:d>
                              <m:r>
                                <a:rPr lang="es-MX" i="1">
                                  <a:latin typeface="Cambria Math" panose="02040503050406030204" pitchFamily="18" charset="0"/>
                                </a:rPr>
                                <m:t>∗</m:t>
                              </m:r>
                              <m:d>
                                <m:dPr>
                                  <m:ctrlPr>
                                    <a:rPr lang="es-MX" i="1">
                                      <a:latin typeface="Cambria Math" panose="02040503050406030204" pitchFamily="18" charset="0"/>
                                    </a:rPr>
                                  </m:ctrlPr>
                                </m:dPr>
                                <m:e>
                                  <m:r>
                                    <a:rPr lang="es-MX" i="1">
                                      <a:latin typeface="Cambria Math" panose="02040503050406030204" pitchFamily="18" charset="0"/>
                                    </a:rPr>
                                    <m:t>−</m:t>
                                  </m:r>
                                  <m:r>
                                    <a:rPr lang="es-MX">
                                      <a:latin typeface="Cambria Math" panose="02040503050406030204" pitchFamily="18" charset="0"/>
                                    </a:rPr>
                                    <m:t>1</m:t>
                                  </m:r>
                                </m:e>
                              </m:d>
                            </m:e>
                          </m:d>
                          <m:r>
                            <a:rPr lang="es-MX" i="1">
                              <a:latin typeface="Cambria Math" panose="02040503050406030204" pitchFamily="18" charset="0"/>
                            </a:rPr>
                            <m:t>−0.5</m:t>
                          </m:r>
                        </m:e>
                      </m:d>
                      <m:r>
                        <a:rPr lang="es-MX" i="1">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r>
                            <a:rPr lang="es-MX" i="1">
                              <a:latin typeface="Cambria Math" panose="02040503050406030204" pitchFamily="18" charset="0"/>
                            </a:rPr>
                            <m:t>0.5</m:t>
                          </m:r>
                        </m:e>
                      </m:d>
                      <m:r>
                        <a:rPr lang="es-MX" i="1">
                          <a:latin typeface="Cambria Math" panose="02040503050406030204" pitchFamily="18" charset="0"/>
                        </a:rPr>
                        <m:t>=1</m:t>
                      </m:r>
                    </m:oMath>
                  </m:oMathPara>
                </a14:m>
                <a:endParaRPr lang="es-MX" dirty="0"/>
              </a:p>
              <a:p>
                <a:pPr algn="just"/>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h</m:t>
                          </m:r>
                        </m:e>
                        <m:sub>
                          <m:r>
                            <a:rPr lang="es-MX" i="1">
                              <a:latin typeface="Cambria Math" panose="02040503050406030204" pitchFamily="18" charset="0"/>
                            </a:rPr>
                            <m:t>1</m:t>
                          </m:r>
                        </m:sub>
                      </m:sSub>
                      <m:r>
                        <a:rPr lang="es-MX" i="1">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d>
                            <m:dPr>
                              <m:ctrlPr>
                                <a:rPr lang="es-MX" i="1">
                                  <a:latin typeface="Cambria Math" panose="02040503050406030204" pitchFamily="18" charset="0"/>
                                </a:rPr>
                              </m:ctrlPr>
                            </m:dPr>
                            <m:e>
                              <m:d>
                                <m:dPr>
                                  <m:ctrlPr>
                                    <a:rPr lang="es-MX" i="1">
                                      <a:latin typeface="Cambria Math" panose="02040503050406030204" pitchFamily="18" charset="0"/>
                                    </a:rPr>
                                  </m:ctrlPr>
                                </m:dPr>
                                <m:e>
                                  <m:r>
                                    <a:rPr lang="es-MX" i="1">
                                      <a:latin typeface="Cambria Math" panose="02040503050406030204" pitchFamily="18" charset="0"/>
                                    </a:rPr>
                                    <m:t>1</m:t>
                                  </m:r>
                                </m:e>
                              </m:d>
                              <m:r>
                                <a:rPr lang="es-MX" i="1">
                                  <a:latin typeface="Cambria Math" panose="02040503050406030204" pitchFamily="18" charset="0"/>
                                </a:rPr>
                                <m:t>∗</m:t>
                              </m:r>
                              <m:d>
                                <m:dPr>
                                  <m:ctrlPr>
                                    <a:rPr lang="es-MX" i="1">
                                      <a:latin typeface="Cambria Math" panose="02040503050406030204" pitchFamily="18" charset="0"/>
                                    </a:rPr>
                                  </m:ctrlPr>
                                </m:dPr>
                                <m:e>
                                  <m:r>
                                    <a:rPr lang="es-MX" i="1">
                                      <a:latin typeface="Cambria Math" panose="02040503050406030204" pitchFamily="18" charset="0"/>
                                    </a:rPr>
                                    <m:t>−</m:t>
                                  </m:r>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0</m:t>
                                  </m:r>
                                </m:e>
                              </m:d>
                              <m:r>
                                <a:rPr lang="es-MX" i="1">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e>
                          </m:d>
                          <m:r>
                            <a:rPr lang="es-MX" i="1">
                              <a:latin typeface="Cambria Math" panose="02040503050406030204" pitchFamily="18" charset="0"/>
                            </a:rPr>
                            <m:t>−0.5</m:t>
                          </m:r>
                        </m:e>
                      </m:d>
                      <m:r>
                        <a:rPr lang="es-MX" i="1">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r>
                            <a:rPr lang="es-MX" i="1">
                              <a:latin typeface="Cambria Math" panose="02040503050406030204" pitchFamily="18" charset="0"/>
                            </a:rPr>
                            <m:t>−1.5</m:t>
                          </m:r>
                        </m:e>
                      </m:d>
                      <m:r>
                        <a:rPr lang="es-MX" i="1">
                          <a:latin typeface="Cambria Math" panose="02040503050406030204" pitchFamily="18" charset="0"/>
                        </a:rPr>
                        <m:t>=0</m:t>
                      </m:r>
                    </m:oMath>
                  </m:oMathPara>
                </a14:m>
                <a:endParaRPr lang="es-MX" dirty="0"/>
              </a:p>
              <a:p>
                <a:pPr algn="just"/>
                <a14:m>
                  <m:oMathPara xmlns:m="http://schemas.openxmlformats.org/officeDocument/2006/math">
                    <m:oMathParaPr>
                      <m:jc m:val="centerGroup"/>
                    </m:oMathParaPr>
                    <m:oMath xmlns:m="http://schemas.openxmlformats.org/officeDocument/2006/math">
                      <m:r>
                        <a:rPr lang="es-MX" b="1" i="1">
                          <a:latin typeface="Cambria Math" panose="02040503050406030204" pitchFamily="18" charset="0"/>
                        </a:rPr>
                        <m:t>𝒚</m:t>
                      </m:r>
                      <m:r>
                        <a:rPr lang="es-MX" b="1" i="1">
                          <a:latin typeface="Cambria Math" panose="02040503050406030204" pitchFamily="18" charset="0"/>
                        </a:rPr>
                        <m:t>=</m:t>
                      </m:r>
                      <m:r>
                        <a:rPr lang="es-MX" b="1" i="1">
                          <a:latin typeface="Cambria Math" panose="02040503050406030204" pitchFamily="18" charset="0"/>
                        </a:rPr>
                        <m:t>𝛗</m:t>
                      </m:r>
                      <m:d>
                        <m:dPr>
                          <m:ctrlPr>
                            <a:rPr lang="es-MX" b="1" i="1">
                              <a:latin typeface="Cambria Math" panose="02040503050406030204" pitchFamily="18" charset="0"/>
                            </a:rPr>
                          </m:ctrlPr>
                        </m:dPr>
                        <m:e>
                          <m:d>
                            <m:dPr>
                              <m:ctrlPr>
                                <a:rPr lang="es-MX" b="1" i="1">
                                  <a:latin typeface="Cambria Math" panose="02040503050406030204" pitchFamily="18" charset="0"/>
                                </a:rPr>
                              </m:ctrlPr>
                            </m:dPr>
                            <m:e>
                              <m:d>
                                <m:dPr>
                                  <m:ctrlPr>
                                    <a:rPr lang="es-MX" b="1" i="1">
                                      <a:latin typeface="Cambria Math" panose="02040503050406030204" pitchFamily="18" charset="0"/>
                                    </a:rPr>
                                  </m:ctrlPr>
                                </m:dPr>
                                <m:e>
                                  <m:r>
                                    <a:rPr lang="es-MX" b="1" i="1">
                                      <a:latin typeface="Cambria Math" panose="02040503050406030204" pitchFamily="18" charset="0"/>
                                    </a:rPr>
                                    <m:t>𝟏</m:t>
                                  </m:r>
                                </m:e>
                              </m:d>
                              <m:r>
                                <a:rPr lang="es-MX" b="1" i="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𝟏</m:t>
                                  </m:r>
                                </m:e>
                              </m:d>
                              <m:r>
                                <a:rPr lang="es-MX" b="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𝟏</m:t>
                                  </m:r>
                                </m:e>
                              </m:d>
                              <m:r>
                                <a:rPr lang="es-MX" b="1" i="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𝟎</m:t>
                                  </m:r>
                                </m:e>
                              </m:d>
                            </m:e>
                          </m:d>
                          <m:r>
                            <a:rPr lang="es-MX" b="1" i="1">
                              <a:latin typeface="Cambria Math" panose="02040503050406030204" pitchFamily="18" charset="0"/>
                            </a:rPr>
                            <m:t>−</m:t>
                          </m:r>
                          <m:r>
                            <a:rPr lang="es-MX" b="1" i="1">
                              <a:latin typeface="Cambria Math" panose="02040503050406030204" pitchFamily="18" charset="0"/>
                            </a:rPr>
                            <m:t>𝟎</m:t>
                          </m:r>
                          <m:r>
                            <a:rPr lang="es-MX" b="1" i="1">
                              <a:latin typeface="Cambria Math" panose="02040503050406030204" pitchFamily="18" charset="0"/>
                            </a:rPr>
                            <m:t>.</m:t>
                          </m:r>
                          <m:r>
                            <a:rPr lang="es-MX" b="1" i="1">
                              <a:latin typeface="Cambria Math" panose="02040503050406030204" pitchFamily="18" charset="0"/>
                            </a:rPr>
                            <m:t>𝟓</m:t>
                          </m:r>
                        </m:e>
                      </m:d>
                      <m:r>
                        <a:rPr lang="es-MX" b="1" i="1">
                          <a:latin typeface="Cambria Math" panose="02040503050406030204" pitchFamily="18" charset="0"/>
                        </a:rPr>
                        <m:t>=</m:t>
                      </m:r>
                      <m:r>
                        <a:rPr lang="es-MX" b="1" i="1">
                          <a:latin typeface="Cambria Math" panose="02040503050406030204" pitchFamily="18" charset="0"/>
                        </a:rPr>
                        <m:t>𝛗</m:t>
                      </m:r>
                      <m:d>
                        <m:dPr>
                          <m:ctrlPr>
                            <a:rPr lang="es-MX" b="1" i="1">
                              <a:latin typeface="Cambria Math" panose="02040503050406030204" pitchFamily="18" charset="0"/>
                            </a:rPr>
                          </m:ctrlPr>
                        </m:dPr>
                        <m:e>
                          <m:r>
                            <a:rPr lang="es-MX" b="1" i="1">
                              <a:latin typeface="Cambria Math" panose="02040503050406030204" pitchFamily="18" charset="0"/>
                            </a:rPr>
                            <m:t>𝟎</m:t>
                          </m:r>
                          <m:r>
                            <a:rPr lang="es-MX" b="1" i="1">
                              <a:latin typeface="Cambria Math" panose="02040503050406030204" pitchFamily="18" charset="0"/>
                            </a:rPr>
                            <m:t>.</m:t>
                          </m:r>
                          <m:r>
                            <a:rPr lang="es-MX" b="1" i="1">
                              <a:latin typeface="Cambria Math" panose="02040503050406030204" pitchFamily="18" charset="0"/>
                            </a:rPr>
                            <m:t>𝟓</m:t>
                          </m:r>
                        </m:e>
                      </m:d>
                      <m:r>
                        <a:rPr lang="es-MX" b="1" i="1">
                          <a:latin typeface="Cambria Math" panose="02040503050406030204" pitchFamily="18" charset="0"/>
                        </a:rPr>
                        <m:t>=</m:t>
                      </m:r>
                      <m:r>
                        <a:rPr lang="es-MX" b="1" i="1">
                          <a:latin typeface="Cambria Math" panose="02040503050406030204" pitchFamily="18" charset="0"/>
                        </a:rPr>
                        <m:t>𝟏</m:t>
                      </m:r>
                    </m:oMath>
                  </m:oMathPara>
                </a14:m>
                <a:endParaRPr lang="es-MX" b="1" dirty="0"/>
              </a:p>
            </p:txBody>
          </p:sp>
        </mc:Choice>
        <mc:Fallback xmlns="">
          <p:sp>
            <p:nvSpPr>
              <p:cNvPr id="34" name="CuadroTexto 33">
                <a:extLst>
                  <a:ext uri="{FF2B5EF4-FFF2-40B4-BE49-F238E27FC236}">
                    <a16:creationId xmlns:a16="http://schemas.microsoft.com/office/drawing/2014/main" id="{A066A721-A17C-4CD4-8313-4A79E67D6745}"/>
                  </a:ext>
                </a:extLst>
              </p:cNvPr>
              <p:cNvSpPr txBox="1">
                <a:spLocks noRot="1" noChangeAspect="1" noMove="1" noResize="1" noEditPoints="1" noAdjustHandles="1" noChangeArrowheads="1" noChangeShapeType="1" noTextEdit="1"/>
              </p:cNvSpPr>
              <p:nvPr/>
            </p:nvSpPr>
            <p:spPr>
              <a:xfrm>
                <a:off x="136117" y="2078221"/>
                <a:ext cx="5814109" cy="3410549"/>
              </a:xfrm>
              <a:prstGeom prst="rect">
                <a:avLst/>
              </a:prstGeom>
              <a:blipFill>
                <a:blip r:embed="rId4"/>
                <a:stretch>
                  <a:fillRect l="-521" t="-531"/>
                </a:stretch>
              </a:blipFill>
              <a:ln w="38100">
                <a:solidFill>
                  <a:srgbClr val="002060"/>
                </a:solid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CA29E13-45C6-E3FA-8264-4B574D77B69E}"/>
                  </a:ext>
                </a:extLst>
              </p:cNvPr>
              <p:cNvSpPr txBox="1"/>
              <p:nvPr/>
            </p:nvSpPr>
            <p:spPr>
              <a:xfrm>
                <a:off x="6241774" y="2067995"/>
                <a:ext cx="5814109" cy="3410549"/>
              </a:xfrm>
              <a:prstGeom prst="rect">
                <a:avLst/>
              </a:prstGeom>
              <a:noFill/>
              <a:ln w="38100">
                <a:solidFill>
                  <a:srgbClr val="002060"/>
                </a:solidFill>
              </a:ln>
            </p:spPr>
            <p:txBody>
              <a:bodyPr wrap="square">
                <a:spAutoFit/>
              </a:bodyPr>
              <a:lstStyle>
                <a:defPPr rtl="0">
                  <a:defRPr lang="es-es"/>
                </a:defPPr>
                <a:lvl1pPr algn="just"/>
              </a:lstStyle>
              <a:p>
                <a:r>
                  <a:rPr lang="es-MX" dirty="0"/>
                  <a:t>Para x1 = 0, x2=1</a:t>
                </a:r>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a:latin typeface="Cambria Math" panose="02040503050406030204" pitchFamily="18" charset="0"/>
                            </a:rPr>
                            <m:t>h</m:t>
                          </m:r>
                        </m:e>
                        <m:sub>
                          <m:r>
                            <a:rPr lang="es-MX">
                              <a:latin typeface="Cambria Math" panose="02040503050406030204" pitchFamily="18" charset="0"/>
                            </a:rPr>
                            <m:t>0</m:t>
                          </m:r>
                        </m:sub>
                      </m:sSub>
                      <m:r>
                        <a:rPr lang="es-MX">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d>
                            <m:dPr>
                              <m:ctrlPr>
                                <a:rPr lang="es-MX" i="1">
                                  <a:latin typeface="Cambria Math" panose="02040503050406030204" pitchFamily="18" charset="0"/>
                                </a:rPr>
                              </m:ctrlPr>
                            </m:dPr>
                            <m:e>
                              <m:d>
                                <m:dPr>
                                  <m:ctrlPr>
                                    <a:rPr lang="es-MX" i="1">
                                      <a:latin typeface="Cambria Math" panose="02040503050406030204" pitchFamily="18" charset="0"/>
                                    </a:rPr>
                                  </m:ctrlPr>
                                </m:dPr>
                                <m:e>
                                  <m:r>
                                    <a:rPr lang="es-MX">
                                      <a:latin typeface="Cambria Math" panose="02040503050406030204" pitchFamily="18" charset="0"/>
                                    </a:rPr>
                                    <m:t>0</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e>
                          </m:d>
                          <m:r>
                            <a:rPr lang="es-MX">
                              <a:latin typeface="Cambria Math" panose="02040503050406030204" pitchFamily="18" charset="0"/>
                            </a:rPr>
                            <m:t>−0.5</m:t>
                          </m:r>
                        </m:e>
                      </m:d>
                      <m:r>
                        <a:rPr lang="es-MX">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r>
                            <a:rPr lang="es-MX">
                              <a:latin typeface="Cambria Math" panose="02040503050406030204" pitchFamily="18" charset="0"/>
                            </a:rPr>
                            <m:t>−1.5</m:t>
                          </m:r>
                        </m:e>
                      </m:d>
                      <m:r>
                        <a:rPr lang="es-MX">
                          <a:latin typeface="Cambria Math" panose="02040503050406030204" pitchFamily="18" charset="0"/>
                        </a:rPr>
                        <m:t>=0</m:t>
                      </m:r>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a:latin typeface="Cambria Math" panose="02040503050406030204" pitchFamily="18" charset="0"/>
                            </a:rPr>
                            <m:t>h</m:t>
                          </m:r>
                        </m:e>
                        <m:sub>
                          <m:r>
                            <a:rPr lang="es-MX">
                              <a:latin typeface="Cambria Math" panose="02040503050406030204" pitchFamily="18" charset="0"/>
                            </a:rPr>
                            <m:t>1</m:t>
                          </m:r>
                        </m:sub>
                      </m:sSub>
                      <m:r>
                        <a:rPr lang="es-MX">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d>
                            <m:dPr>
                              <m:ctrlPr>
                                <a:rPr lang="es-MX" i="1">
                                  <a:latin typeface="Cambria Math" panose="02040503050406030204" pitchFamily="18" charset="0"/>
                                </a:rPr>
                              </m:ctrlPr>
                            </m:dPr>
                            <m:e>
                              <m:d>
                                <m:dPr>
                                  <m:ctrlPr>
                                    <a:rPr lang="es-MX" i="1">
                                      <a:latin typeface="Cambria Math" panose="02040503050406030204" pitchFamily="18" charset="0"/>
                                    </a:rPr>
                                  </m:ctrlPr>
                                </m:dPr>
                                <m:e>
                                  <m:r>
                                    <a:rPr lang="es-MX">
                                      <a:latin typeface="Cambria Math" panose="02040503050406030204" pitchFamily="18" charset="0"/>
                                    </a:rPr>
                                    <m:t>0</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e>
                          </m:d>
                          <m:r>
                            <a:rPr lang="es-MX">
                              <a:latin typeface="Cambria Math" panose="02040503050406030204" pitchFamily="18" charset="0"/>
                            </a:rPr>
                            <m:t>−0.5</m:t>
                          </m:r>
                        </m:e>
                      </m:d>
                      <m:r>
                        <a:rPr lang="es-MX">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r>
                            <a:rPr lang="es-MX">
                              <a:latin typeface="Cambria Math" panose="02040503050406030204" pitchFamily="18" charset="0"/>
                            </a:rPr>
                            <m:t>0.5</m:t>
                          </m:r>
                        </m:e>
                      </m:d>
                      <m:r>
                        <a:rPr lang="es-MX">
                          <a:latin typeface="Cambria Math" panose="02040503050406030204" pitchFamily="18" charset="0"/>
                        </a:rPr>
                        <m:t>=1</m:t>
                      </m:r>
                    </m:oMath>
                  </m:oMathPara>
                </a14:m>
                <a:endParaRPr lang="es-MX" dirty="0"/>
              </a:p>
              <a:p>
                <a:pPr/>
                <a14:m>
                  <m:oMathPara xmlns:m="http://schemas.openxmlformats.org/officeDocument/2006/math">
                    <m:oMathParaPr>
                      <m:jc m:val="centerGroup"/>
                    </m:oMathParaPr>
                    <m:oMath xmlns:m="http://schemas.openxmlformats.org/officeDocument/2006/math">
                      <m:r>
                        <a:rPr lang="es-MX" b="1" i="1">
                          <a:latin typeface="Cambria Math" panose="02040503050406030204" pitchFamily="18" charset="0"/>
                        </a:rPr>
                        <m:t>𝐲</m:t>
                      </m:r>
                      <m:r>
                        <a:rPr lang="es-MX" b="1">
                          <a:latin typeface="Cambria Math" panose="02040503050406030204" pitchFamily="18" charset="0"/>
                        </a:rPr>
                        <m:t>=</m:t>
                      </m:r>
                      <m:r>
                        <a:rPr lang="es-MX" b="1" i="1">
                          <a:latin typeface="Cambria Math" panose="02040503050406030204" pitchFamily="18" charset="0"/>
                        </a:rPr>
                        <m:t>𝛗</m:t>
                      </m:r>
                      <m:d>
                        <m:dPr>
                          <m:ctrlPr>
                            <a:rPr lang="es-MX" b="1" i="1">
                              <a:latin typeface="Cambria Math" panose="02040503050406030204" pitchFamily="18" charset="0"/>
                            </a:rPr>
                          </m:ctrlPr>
                        </m:dPr>
                        <m:e>
                          <m:d>
                            <m:dPr>
                              <m:ctrlPr>
                                <a:rPr lang="es-MX" b="1" i="1">
                                  <a:latin typeface="Cambria Math" panose="02040503050406030204" pitchFamily="18" charset="0"/>
                                </a:rPr>
                              </m:ctrlPr>
                            </m:dPr>
                            <m:e>
                              <m:d>
                                <m:dPr>
                                  <m:ctrlPr>
                                    <a:rPr lang="es-MX" b="1" i="1">
                                      <a:latin typeface="Cambria Math" panose="02040503050406030204" pitchFamily="18" charset="0"/>
                                    </a:rPr>
                                  </m:ctrlPr>
                                </m:dPr>
                                <m:e>
                                  <m:r>
                                    <a:rPr lang="es-MX" b="1" i="1">
                                      <a:latin typeface="Cambria Math" panose="02040503050406030204" pitchFamily="18" charset="0"/>
                                    </a:rPr>
                                    <m:t>𝟏</m:t>
                                  </m:r>
                                </m:e>
                              </m:d>
                              <m:r>
                                <a:rPr lang="es-MX" b="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𝟎</m:t>
                                  </m:r>
                                </m:e>
                              </m:d>
                              <m:r>
                                <a:rPr lang="es-MX" b="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𝟏</m:t>
                                  </m:r>
                                </m:e>
                              </m:d>
                              <m:r>
                                <a:rPr lang="es-MX" b="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𝟏</m:t>
                                  </m:r>
                                </m:e>
                              </m:d>
                            </m:e>
                          </m:d>
                          <m:r>
                            <a:rPr lang="es-MX" b="1">
                              <a:latin typeface="Cambria Math" panose="02040503050406030204" pitchFamily="18" charset="0"/>
                            </a:rPr>
                            <m:t>−</m:t>
                          </m:r>
                          <m:r>
                            <a:rPr lang="es-MX" b="1" i="1">
                              <a:latin typeface="Cambria Math" panose="02040503050406030204" pitchFamily="18" charset="0"/>
                            </a:rPr>
                            <m:t>𝟎</m:t>
                          </m:r>
                          <m:r>
                            <a:rPr lang="es-MX" b="1">
                              <a:latin typeface="Cambria Math" panose="02040503050406030204" pitchFamily="18" charset="0"/>
                            </a:rPr>
                            <m:t>.</m:t>
                          </m:r>
                          <m:r>
                            <a:rPr lang="es-MX" b="1" i="1">
                              <a:latin typeface="Cambria Math" panose="02040503050406030204" pitchFamily="18" charset="0"/>
                            </a:rPr>
                            <m:t>𝟓</m:t>
                          </m:r>
                        </m:e>
                      </m:d>
                      <m:r>
                        <a:rPr lang="es-MX" b="1">
                          <a:latin typeface="Cambria Math" panose="02040503050406030204" pitchFamily="18" charset="0"/>
                        </a:rPr>
                        <m:t>=</m:t>
                      </m:r>
                      <m:r>
                        <a:rPr lang="es-MX" b="1" i="1">
                          <a:latin typeface="Cambria Math" panose="02040503050406030204" pitchFamily="18" charset="0"/>
                        </a:rPr>
                        <m:t>𝛗</m:t>
                      </m:r>
                      <m:d>
                        <m:dPr>
                          <m:ctrlPr>
                            <a:rPr lang="es-MX" b="1" i="1">
                              <a:latin typeface="Cambria Math" panose="02040503050406030204" pitchFamily="18" charset="0"/>
                            </a:rPr>
                          </m:ctrlPr>
                        </m:dPr>
                        <m:e>
                          <m:r>
                            <a:rPr lang="es-MX" b="1" i="1">
                              <a:latin typeface="Cambria Math" panose="02040503050406030204" pitchFamily="18" charset="0"/>
                            </a:rPr>
                            <m:t>𝟎</m:t>
                          </m:r>
                          <m:r>
                            <a:rPr lang="es-MX" b="1">
                              <a:latin typeface="Cambria Math" panose="02040503050406030204" pitchFamily="18" charset="0"/>
                            </a:rPr>
                            <m:t>.</m:t>
                          </m:r>
                          <m:r>
                            <a:rPr lang="es-MX" b="1" i="1">
                              <a:latin typeface="Cambria Math" panose="02040503050406030204" pitchFamily="18" charset="0"/>
                            </a:rPr>
                            <m:t>𝟓</m:t>
                          </m:r>
                        </m:e>
                      </m:d>
                      <m:r>
                        <a:rPr lang="es-MX" b="1">
                          <a:latin typeface="Cambria Math" panose="02040503050406030204" pitchFamily="18" charset="0"/>
                        </a:rPr>
                        <m:t>=</m:t>
                      </m:r>
                      <m:r>
                        <a:rPr lang="es-MX" b="1" i="1">
                          <a:latin typeface="Cambria Math" panose="02040503050406030204" pitchFamily="18" charset="0"/>
                        </a:rPr>
                        <m:t>𝟏</m:t>
                      </m:r>
                    </m:oMath>
                  </m:oMathPara>
                </a14:m>
                <a:endParaRPr lang="es-MX" b="1" dirty="0"/>
              </a:p>
              <a:p>
                <a:endParaRPr lang="es-MX" dirty="0"/>
              </a:p>
              <a:p>
                <a:r>
                  <a:rPr lang="es-MX" dirty="0"/>
                  <a:t>Para x1 = 0, x2=0</a:t>
                </a:r>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a:latin typeface="Cambria Math" panose="02040503050406030204" pitchFamily="18" charset="0"/>
                            </a:rPr>
                            <m:t>h</m:t>
                          </m:r>
                        </m:e>
                        <m:sub>
                          <m:r>
                            <a:rPr lang="es-MX">
                              <a:latin typeface="Cambria Math" panose="02040503050406030204" pitchFamily="18" charset="0"/>
                            </a:rPr>
                            <m:t>0</m:t>
                          </m:r>
                        </m:sub>
                      </m:sSub>
                      <m:r>
                        <a:rPr lang="es-MX">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d>
                            <m:dPr>
                              <m:ctrlPr>
                                <a:rPr lang="es-MX" i="1">
                                  <a:latin typeface="Cambria Math" panose="02040503050406030204" pitchFamily="18" charset="0"/>
                                </a:rPr>
                              </m:ctrlPr>
                            </m:dPr>
                            <m:e>
                              <m:d>
                                <m:dPr>
                                  <m:ctrlPr>
                                    <a:rPr lang="es-MX" i="1">
                                      <a:latin typeface="Cambria Math" panose="02040503050406030204" pitchFamily="18" charset="0"/>
                                    </a:rPr>
                                  </m:ctrlPr>
                                </m:dPr>
                                <m:e>
                                  <m:r>
                                    <a:rPr lang="es-MX">
                                      <a:latin typeface="Cambria Math" panose="02040503050406030204" pitchFamily="18" charset="0"/>
                                    </a:rPr>
                                    <m:t>0</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0</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e>
                          </m:d>
                          <m:r>
                            <a:rPr lang="es-MX">
                              <a:latin typeface="Cambria Math" panose="02040503050406030204" pitchFamily="18" charset="0"/>
                            </a:rPr>
                            <m:t>−0.5</m:t>
                          </m:r>
                        </m:e>
                      </m:d>
                      <m:r>
                        <a:rPr lang="es-MX">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r>
                            <a:rPr lang="es-MX">
                              <a:latin typeface="Cambria Math" panose="02040503050406030204" pitchFamily="18" charset="0"/>
                            </a:rPr>
                            <m:t>−0.5</m:t>
                          </m:r>
                        </m:e>
                      </m:d>
                      <m:r>
                        <a:rPr lang="es-MX">
                          <a:latin typeface="Cambria Math" panose="02040503050406030204" pitchFamily="18" charset="0"/>
                        </a:rPr>
                        <m:t>=0</m:t>
                      </m:r>
                    </m:oMath>
                  </m:oMathPara>
                </a14:m>
                <a:endParaRPr lang="es-MX" dirty="0"/>
              </a:p>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a:latin typeface="Cambria Math" panose="02040503050406030204" pitchFamily="18" charset="0"/>
                            </a:rPr>
                            <m:t>h</m:t>
                          </m:r>
                        </m:e>
                        <m:sub>
                          <m:r>
                            <a:rPr lang="es-MX">
                              <a:latin typeface="Cambria Math" panose="02040503050406030204" pitchFamily="18" charset="0"/>
                            </a:rPr>
                            <m:t>1</m:t>
                          </m:r>
                        </m:sub>
                      </m:sSub>
                      <m:r>
                        <a:rPr lang="es-MX">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d>
                            <m:dPr>
                              <m:ctrlPr>
                                <a:rPr lang="es-MX" i="1">
                                  <a:latin typeface="Cambria Math" panose="02040503050406030204" pitchFamily="18" charset="0"/>
                                </a:rPr>
                              </m:ctrlPr>
                            </m:dPr>
                            <m:e>
                              <m:d>
                                <m:dPr>
                                  <m:ctrlPr>
                                    <a:rPr lang="es-MX" i="1">
                                      <a:latin typeface="Cambria Math" panose="02040503050406030204" pitchFamily="18" charset="0"/>
                                    </a:rPr>
                                  </m:ctrlPr>
                                </m:dPr>
                                <m:e>
                                  <m:r>
                                    <a:rPr lang="es-MX">
                                      <a:latin typeface="Cambria Math" panose="02040503050406030204" pitchFamily="18" charset="0"/>
                                    </a:rPr>
                                    <m:t>0</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0</m:t>
                                  </m:r>
                                </m:e>
                              </m:d>
                              <m:r>
                                <a:rPr lang="es-MX">
                                  <a:latin typeface="Cambria Math" panose="02040503050406030204" pitchFamily="18" charset="0"/>
                                </a:rPr>
                                <m:t>∗</m:t>
                              </m:r>
                              <m:d>
                                <m:dPr>
                                  <m:ctrlPr>
                                    <a:rPr lang="es-MX" i="1">
                                      <a:latin typeface="Cambria Math" panose="02040503050406030204" pitchFamily="18" charset="0"/>
                                    </a:rPr>
                                  </m:ctrlPr>
                                </m:dPr>
                                <m:e>
                                  <m:r>
                                    <a:rPr lang="es-MX">
                                      <a:latin typeface="Cambria Math" panose="02040503050406030204" pitchFamily="18" charset="0"/>
                                    </a:rPr>
                                    <m:t>1</m:t>
                                  </m:r>
                                </m:e>
                              </m:d>
                            </m:e>
                          </m:d>
                          <m:r>
                            <a:rPr lang="es-MX">
                              <a:latin typeface="Cambria Math" panose="02040503050406030204" pitchFamily="18" charset="0"/>
                            </a:rPr>
                            <m:t>−0.5</m:t>
                          </m:r>
                        </m:e>
                      </m:d>
                      <m:r>
                        <a:rPr lang="es-MX">
                          <a:latin typeface="Cambria Math" panose="02040503050406030204" pitchFamily="18" charset="0"/>
                        </a:rPr>
                        <m:t>=</m:t>
                      </m:r>
                      <m:r>
                        <m:rPr>
                          <m:sty m:val="p"/>
                        </m:rPr>
                        <a:rPr lang="es-MX">
                          <a:latin typeface="Cambria Math" panose="02040503050406030204" pitchFamily="18" charset="0"/>
                        </a:rPr>
                        <m:t>φ</m:t>
                      </m:r>
                      <m:d>
                        <m:dPr>
                          <m:ctrlPr>
                            <a:rPr lang="es-MX" i="1">
                              <a:latin typeface="Cambria Math" panose="02040503050406030204" pitchFamily="18" charset="0"/>
                            </a:rPr>
                          </m:ctrlPr>
                        </m:dPr>
                        <m:e>
                          <m:r>
                            <a:rPr lang="es-MX">
                              <a:latin typeface="Cambria Math" panose="02040503050406030204" pitchFamily="18" charset="0"/>
                            </a:rPr>
                            <m:t>−0.5</m:t>
                          </m:r>
                        </m:e>
                      </m:d>
                      <m:r>
                        <a:rPr lang="es-MX">
                          <a:latin typeface="Cambria Math" panose="02040503050406030204" pitchFamily="18" charset="0"/>
                        </a:rPr>
                        <m:t>=0</m:t>
                      </m:r>
                    </m:oMath>
                  </m:oMathPara>
                </a14:m>
                <a:endParaRPr lang="es-MX" dirty="0"/>
              </a:p>
              <a:p>
                <a:pPr/>
                <a14:m>
                  <m:oMathPara xmlns:m="http://schemas.openxmlformats.org/officeDocument/2006/math">
                    <m:oMathParaPr>
                      <m:jc m:val="centerGroup"/>
                    </m:oMathParaPr>
                    <m:oMath xmlns:m="http://schemas.openxmlformats.org/officeDocument/2006/math">
                      <m:r>
                        <a:rPr lang="es-MX" b="1" i="1">
                          <a:latin typeface="Cambria Math" panose="02040503050406030204" pitchFamily="18" charset="0"/>
                        </a:rPr>
                        <m:t>𝐲</m:t>
                      </m:r>
                      <m:r>
                        <a:rPr lang="es-MX" b="1">
                          <a:latin typeface="Cambria Math" panose="02040503050406030204" pitchFamily="18" charset="0"/>
                        </a:rPr>
                        <m:t>=</m:t>
                      </m:r>
                      <m:r>
                        <a:rPr lang="es-MX" b="1" i="1">
                          <a:latin typeface="Cambria Math" panose="02040503050406030204" pitchFamily="18" charset="0"/>
                        </a:rPr>
                        <m:t>𝛗</m:t>
                      </m:r>
                      <m:d>
                        <m:dPr>
                          <m:ctrlPr>
                            <a:rPr lang="es-MX" b="1" i="1">
                              <a:latin typeface="Cambria Math" panose="02040503050406030204" pitchFamily="18" charset="0"/>
                            </a:rPr>
                          </m:ctrlPr>
                        </m:dPr>
                        <m:e>
                          <m:d>
                            <m:dPr>
                              <m:ctrlPr>
                                <a:rPr lang="es-MX" b="1" i="1">
                                  <a:latin typeface="Cambria Math" panose="02040503050406030204" pitchFamily="18" charset="0"/>
                                </a:rPr>
                              </m:ctrlPr>
                            </m:dPr>
                            <m:e>
                              <m:d>
                                <m:dPr>
                                  <m:ctrlPr>
                                    <a:rPr lang="es-MX" b="1" i="1">
                                      <a:latin typeface="Cambria Math" panose="02040503050406030204" pitchFamily="18" charset="0"/>
                                    </a:rPr>
                                  </m:ctrlPr>
                                </m:dPr>
                                <m:e>
                                  <m:r>
                                    <a:rPr lang="es-MX" b="1" i="1">
                                      <a:latin typeface="Cambria Math" panose="02040503050406030204" pitchFamily="18" charset="0"/>
                                    </a:rPr>
                                    <m:t>𝟏</m:t>
                                  </m:r>
                                </m:e>
                              </m:d>
                              <m:r>
                                <a:rPr lang="es-MX" b="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𝟎</m:t>
                                  </m:r>
                                </m:e>
                              </m:d>
                              <m:r>
                                <a:rPr lang="es-MX" b="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𝟏</m:t>
                                  </m:r>
                                </m:e>
                              </m:d>
                              <m:r>
                                <a:rPr lang="es-MX" b="1">
                                  <a:latin typeface="Cambria Math" panose="02040503050406030204" pitchFamily="18" charset="0"/>
                                </a:rPr>
                                <m:t>∗</m:t>
                              </m:r>
                              <m:d>
                                <m:dPr>
                                  <m:ctrlPr>
                                    <a:rPr lang="es-MX" b="1" i="1">
                                      <a:latin typeface="Cambria Math" panose="02040503050406030204" pitchFamily="18" charset="0"/>
                                    </a:rPr>
                                  </m:ctrlPr>
                                </m:dPr>
                                <m:e>
                                  <m:r>
                                    <a:rPr lang="es-MX" b="1" i="1">
                                      <a:latin typeface="Cambria Math" panose="02040503050406030204" pitchFamily="18" charset="0"/>
                                    </a:rPr>
                                    <m:t>𝟎</m:t>
                                  </m:r>
                                </m:e>
                              </m:d>
                            </m:e>
                          </m:d>
                          <m:r>
                            <a:rPr lang="es-MX" b="1">
                              <a:latin typeface="Cambria Math" panose="02040503050406030204" pitchFamily="18" charset="0"/>
                            </a:rPr>
                            <m:t>−</m:t>
                          </m:r>
                          <m:r>
                            <a:rPr lang="es-MX" b="1" i="1">
                              <a:latin typeface="Cambria Math" panose="02040503050406030204" pitchFamily="18" charset="0"/>
                            </a:rPr>
                            <m:t>𝟎</m:t>
                          </m:r>
                          <m:r>
                            <a:rPr lang="es-MX" b="1">
                              <a:latin typeface="Cambria Math" panose="02040503050406030204" pitchFamily="18" charset="0"/>
                            </a:rPr>
                            <m:t>.</m:t>
                          </m:r>
                          <m:r>
                            <a:rPr lang="es-MX" b="1" i="1">
                              <a:latin typeface="Cambria Math" panose="02040503050406030204" pitchFamily="18" charset="0"/>
                            </a:rPr>
                            <m:t>𝟓</m:t>
                          </m:r>
                        </m:e>
                      </m:d>
                      <m:r>
                        <a:rPr lang="es-MX" b="1">
                          <a:latin typeface="Cambria Math" panose="02040503050406030204" pitchFamily="18" charset="0"/>
                        </a:rPr>
                        <m:t>=</m:t>
                      </m:r>
                      <m:r>
                        <a:rPr lang="es-MX" b="1" i="1">
                          <a:latin typeface="Cambria Math" panose="02040503050406030204" pitchFamily="18" charset="0"/>
                        </a:rPr>
                        <m:t>𝛗</m:t>
                      </m:r>
                      <m:d>
                        <m:dPr>
                          <m:ctrlPr>
                            <a:rPr lang="es-MX" b="1" i="1">
                              <a:latin typeface="Cambria Math" panose="02040503050406030204" pitchFamily="18" charset="0"/>
                            </a:rPr>
                          </m:ctrlPr>
                        </m:dPr>
                        <m:e>
                          <m:r>
                            <a:rPr lang="es-MX" b="1">
                              <a:latin typeface="Cambria Math" panose="02040503050406030204" pitchFamily="18" charset="0"/>
                            </a:rPr>
                            <m:t>−</m:t>
                          </m:r>
                          <m:r>
                            <a:rPr lang="es-MX" b="1" i="1">
                              <a:latin typeface="Cambria Math" panose="02040503050406030204" pitchFamily="18" charset="0"/>
                            </a:rPr>
                            <m:t>𝟎</m:t>
                          </m:r>
                          <m:r>
                            <a:rPr lang="es-MX" b="1">
                              <a:latin typeface="Cambria Math" panose="02040503050406030204" pitchFamily="18" charset="0"/>
                            </a:rPr>
                            <m:t>.</m:t>
                          </m:r>
                          <m:r>
                            <a:rPr lang="es-MX" b="1" i="1">
                              <a:latin typeface="Cambria Math" panose="02040503050406030204" pitchFamily="18" charset="0"/>
                            </a:rPr>
                            <m:t>𝟓</m:t>
                          </m:r>
                        </m:e>
                      </m:d>
                      <m:r>
                        <a:rPr lang="es-MX" b="1">
                          <a:latin typeface="Cambria Math" panose="02040503050406030204" pitchFamily="18" charset="0"/>
                        </a:rPr>
                        <m:t>=</m:t>
                      </m:r>
                      <m:r>
                        <a:rPr lang="es-MX" b="1" i="1">
                          <a:latin typeface="Cambria Math" panose="02040503050406030204" pitchFamily="18" charset="0"/>
                        </a:rPr>
                        <m:t>𝟎</m:t>
                      </m:r>
                    </m:oMath>
                  </m:oMathPara>
                </a14:m>
                <a:endParaRPr lang="es-MX" b="1" dirty="0"/>
              </a:p>
            </p:txBody>
          </p:sp>
        </mc:Choice>
        <mc:Fallback xmlns="">
          <p:sp>
            <p:nvSpPr>
              <p:cNvPr id="5" name="CuadroTexto 4">
                <a:extLst>
                  <a:ext uri="{FF2B5EF4-FFF2-40B4-BE49-F238E27FC236}">
                    <a16:creationId xmlns:a16="http://schemas.microsoft.com/office/drawing/2014/main" id="{1CA29E13-45C6-E3FA-8264-4B574D77B69E}"/>
                  </a:ext>
                </a:extLst>
              </p:cNvPr>
              <p:cNvSpPr txBox="1">
                <a:spLocks noRot="1" noChangeAspect="1" noMove="1" noResize="1" noEditPoints="1" noAdjustHandles="1" noChangeArrowheads="1" noChangeShapeType="1" noTextEdit="1"/>
              </p:cNvSpPr>
              <p:nvPr/>
            </p:nvSpPr>
            <p:spPr>
              <a:xfrm>
                <a:off x="6241774" y="2067995"/>
                <a:ext cx="5814109" cy="3410549"/>
              </a:xfrm>
              <a:prstGeom prst="rect">
                <a:avLst/>
              </a:prstGeom>
              <a:blipFill>
                <a:blip r:embed="rId5"/>
                <a:stretch>
                  <a:fillRect l="-625" t="-353"/>
                </a:stretch>
              </a:blipFill>
              <a:ln w="38100">
                <a:solidFill>
                  <a:srgbClr val="002060"/>
                </a:solid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2044B8EF-13F9-6489-5BA7-3DD2FA47B2DB}"/>
                  </a:ext>
                </a:extLst>
              </p:cNvPr>
              <p:cNvSpPr txBox="1"/>
              <p:nvPr/>
            </p:nvSpPr>
            <p:spPr>
              <a:xfrm>
                <a:off x="4151361" y="5770838"/>
                <a:ext cx="3889275" cy="404983"/>
              </a:xfrm>
              <a:prstGeom prst="rect">
                <a:avLst/>
              </a:prstGeom>
              <a:noFill/>
              <a:ln w="38100">
                <a:solidFill>
                  <a:srgbClr val="002060"/>
                </a:solidFill>
              </a:ln>
            </p:spPr>
            <p:txBody>
              <a:bodyPr wrap="square">
                <a:spAutoFit/>
              </a:bodyPr>
              <a:lstStyle>
                <a:defPPr rtl="0">
                  <a:defRPr lang="es-es"/>
                </a:defPPr>
                <a:lvl1pPr algn="just"/>
              </a:lstStyle>
              <a:p>
                <a:pPr/>
                <a14:m>
                  <m:oMathPara xmlns:m="http://schemas.openxmlformats.org/officeDocument/2006/math">
                    <m:oMathParaPr>
                      <m:jc m:val="left"/>
                    </m:oMathParaPr>
                    <m:oMath xmlns:m="http://schemas.openxmlformats.org/officeDocument/2006/math">
                      <m:r>
                        <a:rPr lang="es-MX">
                          <a:latin typeface="Cambria Math" panose="02040503050406030204" pitchFamily="18" charset="0"/>
                        </a:rPr>
                        <m:t>𝑤</m:t>
                      </m:r>
                      <m:r>
                        <a:rPr lang="es-MX">
                          <a:latin typeface="Cambria Math" panose="02040503050406030204" pitchFamily="18" charset="0"/>
                        </a:rPr>
                        <m:t>=</m:t>
                      </m:r>
                      <m:d>
                        <m:dPr>
                          <m:begChr m:val="["/>
                          <m:endChr m:val="]"/>
                          <m:ctrlPr>
                            <a:rPr lang="es-MX" i="1">
                              <a:latin typeface="Cambria Math" panose="02040503050406030204" pitchFamily="18" charset="0"/>
                            </a:rPr>
                          </m:ctrlPr>
                        </m:dPr>
                        <m:e>
                          <m:d>
                            <m:dPr>
                              <m:begChr m:val="["/>
                              <m:endChr m:val="]"/>
                              <m:ctrlPr>
                                <a:rPr lang="es-MX" i="1">
                                  <a:latin typeface="Cambria Math" panose="02040503050406030204" pitchFamily="18" charset="0"/>
                                </a:rPr>
                              </m:ctrlPr>
                            </m:dPr>
                            <m:e>
                              <m:r>
                                <a:rPr lang="es-MX">
                                  <a:latin typeface="Cambria Math" panose="02040503050406030204" pitchFamily="18" charset="0"/>
                                </a:rPr>
                                <m:t>1,1</m:t>
                              </m:r>
                            </m:e>
                          </m:d>
                          <m:r>
                            <a:rPr lang="es-MX">
                              <a:latin typeface="Cambria Math" panose="02040503050406030204" pitchFamily="18" charset="0"/>
                            </a:rPr>
                            <m:t>,</m:t>
                          </m:r>
                          <m:d>
                            <m:dPr>
                              <m:begChr m:val="["/>
                              <m:endChr m:val="]"/>
                              <m:ctrlPr>
                                <a:rPr lang="es-MX" i="1">
                                  <a:latin typeface="Cambria Math" panose="02040503050406030204" pitchFamily="18" charset="0"/>
                                </a:rPr>
                              </m:ctrlPr>
                            </m:dPr>
                            <m:e>
                              <m:r>
                                <a:rPr lang="es-MX">
                                  <a:latin typeface="Cambria Math" panose="02040503050406030204" pitchFamily="18" charset="0"/>
                                </a:rPr>
                                <m:t>−1,1</m:t>
                              </m:r>
                            </m:e>
                          </m:d>
                          <m:r>
                            <a:rPr lang="es-MX">
                              <a:latin typeface="Cambria Math" panose="02040503050406030204" pitchFamily="18" charset="0"/>
                            </a:rPr>
                            <m:t>,</m:t>
                          </m:r>
                          <m:d>
                            <m:dPr>
                              <m:begChr m:val="["/>
                              <m:endChr m:val="]"/>
                              <m:ctrlPr>
                                <a:rPr lang="es-MX" i="1">
                                  <a:latin typeface="Cambria Math" panose="02040503050406030204" pitchFamily="18" charset="0"/>
                                </a:rPr>
                              </m:ctrlPr>
                            </m:dPr>
                            <m:e>
                              <m:r>
                                <a:rPr lang="es-MX">
                                  <a:latin typeface="Cambria Math" panose="02040503050406030204" pitchFamily="18" charset="0"/>
                                </a:rPr>
                                <m:t>1,−1</m:t>
                              </m:r>
                            </m:e>
                          </m:d>
                        </m:e>
                      </m:d>
                      <m:r>
                        <a:rPr lang="es-MX">
                          <a:latin typeface="Cambria Math" panose="02040503050406030204" pitchFamily="18" charset="0"/>
                        </a:rPr>
                        <m:t>, </m:t>
                      </m:r>
                      <m:r>
                        <a:rPr lang="es-MX">
                          <a:latin typeface="Cambria Math" panose="02040503050406030204" pitchFamily="18" charset="0"/>
                        </a:rPr>
                        <m:t>𝑏</m:t>
                      </m:r>
                      <m:r>
                        <a:rPr lang="es-MX">
                          <a:latin typeface="Cambria Math" panose="02040503050406030204" pitchFamily="18" charset="0"/>
                        </a:rPr>
                        <m:t>=−0.5</m:t>
                      </m:r>
                    </m:oMath>
                  </m:oMathPara>
                </a14:m>
                <a:endParaRPr lang="es-MX" dirty="0"/>
              </a:p>
            </p:txBody>
          </p:sp>
        </mc:Choice>
        <mc:Fallback xmlns="">
          <p:sp>
            <p:nvSpPr>
              <p:cNvPr id="6" name="CuadroTexto 5">
                <a:extLst>
                  <a:ext uri="{FF2B5EF4-FFF2-40B4-BE49-F238E27FC236}">
                    <a16:creationId xmlns:a16="http://schemas.microsoft.com/office/drawing/2014/main" id="{2044B8EF-13F9-6489-5BA7-3DD2FA47B2DB}"/>
                  </a:ext>
                </a:extLst>
              </p:cNvPr>
              <p:cNvSpPr txBox="1">
                <a:spLocks noRot="1" noChangeAspect="1" noMove="1" noResize="1" noEditPoints="1" noAdjustHandles="1" noChangeArrowheads="1" noChangeShapeType="1" noTextEdit="1"/>
              </p:cNvSpPr>
              <p:nvPr/>
            </p:nvSpPr>
            <p:spPr>
              <a:xfrm>
                <a:off x="4151361" y="5770838"/>
                <a:ext cx="3889275" cy="404983"/>
              </a:xfrm>
              <a:prstGeom prst="rect">
                <a:avLst/>
              </a:prstGeom>
              <a:blipFill>
                <a:blip r:embed="rId6"/>
                <a:stretch>
                  <a:fillRect/>
                </a:stretch>
              </a:blipFill>
              <a:ln w="38100">
                <a:solidFill>
                  <a:srgbClr val="002060"/>
                </a:solidFill>
              </a:ln>
            </p:spPr>
            <p:txBody>
              <a:bodyPr/>
              <a:lstStyle/>
              <a:p>
                <a:r>
                  <a:rPr lang="es-MX">
                    <a:noFill/>
                  </a:rPr>
                  <a:t> </a:t>
                </a:r>
              </a:p>
            </p:txBody>
          </p:sp>
        </mc:Fallback>
      </mc:AlternateContent>
    </p:spTree>
    <p:extLst>
      <p:ext uri="{BB962C8B-B14F-4D97-AF65-F5344CB8AC3E}">
        <p14:creationId xmlns:p14="http://schemas.microsoft.com/office/powerpoint/2010/main" val="1794748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E332350-E516-1AA1-AF73-1CFEA4F65595}"/>
              </a:ext>
            </a:extLst>
          </p:cNvPr>
          <p:cNvPicPr>
            <a:picLocks noChangeAspect="1"/>
          </p:cNvPicPr>
          <p:nvPr/>
        </p:nvPicPr>
        <p:blipFill>
          <a:blip r:embed="rId2"/>
          <a:stretch>
            <a:fillRect/>
          </a:stretch>
        </p:blipFill>
        <p:spPr>
          <a:xfrm>
            <a:off x="9586221" y="431728"/>
            <a:ext cx="2257425" cy="2028825"/>
          </a:xfrm>
          <a:prstGeom prst="rect">
            <a:avLst/>
          </a:prstGeom>
        </p:spPr>
      </p:pic>
      <p:pic>
        <p:nvPicPr>
          <p:cNvPr id="12" name="Imagen 11">
            <a:extLst>
              <a:ext uri="{FF2B5EF4-FFF2-40B4-BE49-F238E27FC236}">
                <a16:creationId xmlns:a16="http://schemas.microsoft.com/office/drawing/2014/main" id="{42C166CA-D10C-5CC3-B047-DD66BD47AAD0}"/>
              </a:ext>
            </a:extLst>
          </p:cNvPr>
          <p:cNvPicPr>
            <a:picLocks noChangeAspect="1"/>
          </p:cNvPicPr>
          <p:nvPr/>
        </p:nvPicPr>
        <p:blipFill>
          <a:blip r:embed="rId3"/>
          <a:stretch>
            <a:fillRect/>
          </a:stretch>
        </p:blipFill>
        <p:spPr>
          <a:xfrm>
            <a:off x="443679" y="431729"/>
            <a:ext cx="1385742" cy="2028825"/>
          </a:xfrm>
          <a:prstGeom prst="rect">
            <a:avLst/>
          </a:prstGeom>
        </p:spPr>
      </p:pic>
      <p:sp>
        <p:nvSpPr>
          <p:cNvPr id="14" name="CuadroTexto 13">
            <a:extLst>
              <a:ext uri="{FF2B5EF4-FFF2-40B4-BE49-F238E27FC236}">
                <a16:creationId xmlns:a16="http://schemas.microsoft.com/office/drawing/2014/main" id="{A4A867D9-9F23-EBB0-BC75-F966360A91B6}"/>
              </a:ext>
            </a:extLst>
          </p:cNvPr>
          <p:cNvSpPr txBox="1"/>
          <p:nvPr/>
        </p:nvSpPr>
        <p:spPr>
          <a:xfrm>
            <a:off x="2388842" y="2767280"/>
            <a:ext cx="7414316" cy="830997"/>
          </a:xfrm>
          <a:prstGeom prst="rect">
            <a:avLst/>
          </a:prstGeom>
          <a:noFill/>
        </p:spPr>
        <p:txBody>
          <a:bodyPr wrap="square" rtlCol="0">
            <a:spAutoFit/>
          </a:bodyPr>
          <a:lstStyle/>
          <a:p>
            <a:pPr algn="ctr"/>
            <a:r>
              <a:rPr lang="es-MX" sz="4800" dirty="0" err="1">
                <a:effectLst>
                  <a:outerShdw blurRad="38100" dist="38100" dir="2700000" algn="tl">
                    <a:srgbClr val="000000">
                      <a:alpha val="43137"/>
                    </a:srgbClr>
                  </a:outerShdw>
                </a:effectLst>
                <a:latin typeface="Century Schoolbook" panose="02040604050505020304" pitchFamily="18" charset="0"/>
              </a:rPr>
              <a:t>MultiLayer</a:t>
            </a:r>
            <a:r>
              <a:rPr lang="es-MX" sz="4800" dirty="0">
                <a:effectLst>
                  <a:outerShdw blurRad="38100" dist="38100" dir="2700000" algn="tl">
                    <a:srgbClr val="000000">
                      <a:alpha val="43137"/>
                    </a:srgbClr>
                  </a:outerShdw>
                </a:effectLst>
                <a:latin typeface="Century Schoolbook" panose="02040604050505020304" pitchFamily="18" charset="0"/>
              </a:rPr>
              <a:t> </a:t>
            </a:r>
            <a:r>
              <a:rPr lang="es-MX" sz="4800" dirty="0" err="1">
                <a:effectLst>
                  <a:outerShdw blurRad="38100" dist="38100" dir="2700000" algn="tl">
                    <a:srgbClr val="000000">
                      <a:alpha val="43137"/>
                    </a:srgbClr>
                  </a:outerShdw>
                </a:effectLst>
                <a:latin typeface="Century Schoolbook" panose="02040604050505020304" pitchFamily="18" charset="0"/>
              </a:rPr>
              <a:t>Perceptron</a:t>
            </a:r>
            <a:endParaRPr lang="es-MX" sz="4800" dirty="0">
              <a:effectLst>
                <a:outerShdw blurRad="38100" dist="38100" dir="2700000" algn="tl">
                  <a:srgbClr val="000000">
                    <a:alpha val="43137"/>
                  </a:srgbClr>
                </a:outerShdw>
              </a:effectLst>
              <a:latin typeface="Century Schoolbook" panose="02040604050505020304" pitchFamily="18" charset="0"/>
            </a:endParaRPr>
          </a:p>
        </p:txBody>
      </p:sp>
      <p:pic>
        <p:nvPicPr>
          <p:cNvPr id="16" name="Imagen 15">
            <a:extLst>
              <a:ext uri="{FF2B5EF4-FFF2-40B4-BE49-F238E27FC236}">
                <a16:creationId xmlns:a16="http://schemas.microsoft.com/office/drawing/2014/main" id="{9F8866DA-2F2B-7679-9FC9-59EFE9E9FDB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17" name="CuadroTexto 16">
            <a:extLst>
              <a:ext uri="{FF2B5EF4-FFF2-40B4-BE49-F238E27FC236}">
                <a16:creationId xmlns:a16="http://schemas.microsoft.com/office/drawing/2014/main" id="{BDA83F6E-85AB-BA59-F1EB-2B30A649D37A}"/>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Tree>
    <p:extLst>
      <p:ext uri="{BB962C8B-B14F-4D97-AF65-F5344CB8AC3E}">
        <p14:creationId xmlns:p14="http://schemas.microsoft.com/office/powerpoint/2010/main" val="1272470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¿Que es un MLP?</a:t>
            </a:r>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3970318"/>
          </a:xfrm>
          <a:prstGeom prst="rect">
            <a:avLst/>
          </a:prstGeom>
          <a:noFill/>
        </p:spPr>
        <p:txBody>
          <a:bodyPr wrap="square">
            <a:spAutoFit/>
          </a:bodyPr>
          <a:lstStyle/>
          <a:p>
            <a:pPr algn="just"/>
            <a:endParaRPr lang="es-MX" dirty="0">
              <a:latin typeface="Century Schoolbook" panose="02040604050505020304" pitchFamily="18" charset="0"/>
            </a:endParaRPr>
          </a:p>
          <a:p>
            <a:pPr algn="just"/>
            <a:r>
              <a:rPr lang="es-MX" dirty="0">
                <a:latin typeface="Century Schoolbook" panose="02040604050505020304" pitchFamily="18" charset="0"/>
              </a:rPr>
              <a:t>El perceptrón multicapa evoluciona el perceptrón simple y para ello incorpora capas de neuronas ocultas, con esto consigue representar funciones no lineales.</a:t>
            </a:r>
          </a:p>
          <a:p>
            <a:pPr algn="just"/>
            <a:endParaRPr lang="es-MX" dirty="0">
              <a:latin typeface="Century Schoolbook" panose="02040604050505020304" pitchFamily="18" charset="0"/>
            </a:endParaRPr>
          </a:p>
          <a:p>
            <a:pPr algn="just"/>
            <a:r>
              <a:rPr lang="es-MX" dirty="0">
                <a:latin typeface="Century Schoolbook" panose="02040604050505020304" pitchFamily="18" charset="0"/>
              </a:rPr>
              <a:t>En el perceptrón multicapa se pueden diferenciar una 2 fases:</a:t>
            </a:r>
          </a:p>
          <a:p>
            <a:pPr algn="just"/>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Propagación en la que se calcula el resultado de salida de la red desde los valores de entrada hacia delante.</a:t>
            </a:r>
          </a:p>
          <a:p>
            <a:pPr algn="just"/>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Aprendizaje en la que los errores obtenidos a la salida del perceptrón se van propagando hacia atrás (backpropagation) con el objetivo de modificar los pesos de las conexiones para que el valor estimado de la red se asemeje cada vez más al real, este aproximación se realiza mediante la función gradiente del error.</a:t>
            </a:r>
          </a:p>
          <a:p>
            <a:pPr algn="just"/>
            <a:endParaRPr lang="es-MX" sz="1800" dirty="0">
              <a:latin typeface="Century Schoolbook" panose="02040604050505020304" pitchFamily="18" charset="0"/>
            </a:endParaRPr>
          </a:p>
        </p:txBody>
      </p:sp>
    </p:spTree>
    <p:extLst>
      <p:ext uri="{BB962C8B-B14F-4D97-AF65-F5344CB8AC3E}">
        <p14:creationId xmlns:p14="http://schemas.microsoft.com/office/powerpoint/2010/main" val="3381051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BA20E5D-D949-FB03-C8FF-8756CA143644}"/>
              </a:ext>
            </a:extLst>
          </p:cNvPr>
          <p:cNvSpPr/>
          <p:nvPr/>
        </p:nvSpPr>
        <p:spPr>
          <a:xfrm>
            <a:off x="2778883" y="1571436"/>
            <a:ext cx="1237594" cy="385103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MX" b="1" dirty="0">
                <a:solidFill>
                  <a:schemeClr val="tx1"/>
                </a:solidFill>
                <a:latin typeface="Century Schoolbook" panose="02040604050505020304" pitchFamily="18" charset="0"/>
              </a:rPr>
              <a:t>Capa Entrada</a:t>
            </a:r>
          </a:p>
        </p:txBody>
      </p:sp>
      <p:sp>
        <p:nvSpPr>
          <p:cNvPr id="3" name="Rectángulo 2">
            <a:extLst>
              <a:ext uri="{FF2B5EF4-FFF2-40B4-BE49-F238E27FC236}">
                <a16:creationId xmlns:a16="http://schemas.microsoft.com/office/drawing/2014/main" id="{4252F202-3ECD-6445-AB20-997096E6FE3A}"/>
              </a:ext>
            </a:extLst>
          </p:cNvPr>
          <p:cNvSpPr/>
          <p:nvPr/>
        </p:nvSpPr>
        <p:spPr>
          <a:xfrm>
            <a:off x="4791524" y="1571437"/>
            <a:ext cx="1166191" cy="3824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MX" b="1" dirty="0">
                <a:solidFill>
                  <a:schemeClr val="tx1"/>
                </a:solidFill>
                <a:latin typeface="Century Schoolbook" panose="02040604050505020304" pitchFamily="18" charset="0"/>
              </a:rPr>
              <a:t>Capa Oculta #1</a:t>
            </a:r>
          </a:p>
        </p:txBody>
      </p:sp>
      <p:sp>
        <p:nvSpPr>
          <p:cNvPr id="4" name="Rectángulo 3">
            <a:extLst>
              <a:ext uri="{FF2B5EF4-FFF2-40B4-BE49-F238E27FC236}">
                <a16:creationId xmlns:a16="http://schemas.microsoft.com/office/drawing/2014/main" id="{B4D1C83C-CBF4-F01F-448C-4540CFBB00C7}"/>
              </a:ext>
            </a:extLst>
          </p:cNvPr>
          <p:cNvSpPr/>
          <p:nvPr/>
        </p:nvSpPr>
        <p:spPr>
          <a:xfrm>
            <a:off x="8437285" y="1571437"/>
            <a:ext cx="1166191" cy="387726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MX" b="1" dirty="0">
                <a:solidFill>
                  <a:schemeClr val="tx1"/>
                </a:solidFill>
                <a:latin typeface="Century Schoolbook" panose="02040604050505020304" pitchFamily="18" charset="0"/>
              </a:rPr>
              <a:t>Capa de Salida</a:t>
            </a:r>
          </a:p>
        </p:txBody>
      </p:sp>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id="{21C21554-005B-EAA7-23C0-E6B0B018F407}"/>
                  </a:ext>
                </a:extLst>
              </p:cNvPr>
              <p:cNvSpPr/>
              <p:nvPr/>
            </p:nvSpPr>
            <p:spPr>
              <a:xfrm>
                <a:off x="3194001" y="2614812"/>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1</m:t>
                          </m:r>
                        </m:sub>
                      </m:sSub>
                    </m:oMath>
                  </m:oMathPara>
                </a14:m>
                <a:endParaRPr lang="es-MX" dirty="0"/>
              </a:p>
            </p:txBody>
          </p:sp>
        </mc:Choice>
        <mc:Fallback xmlns="">
          <p:sp>
            <p:nvSpPr>
              <p:cNvPr id="5" name="Elipse 4">
                <a:extLst>
                  <a:ext uri="{FF2B5EF4-FFF2-40B4-BE49-F238E27FC236}">
                    <a16:creationId xmlns:a16="http://schemas.microsoft.com/office/drawing/2014/main" id="{21C21554-005B-EAA7-23C0-E6B0B018F407}"/>
                  </a:ext>
                </a:extLst>
              </p:cNvPr>
              <p:cNvSpPr>
                <a:spLocks noRot="1" noChangeAspect="1" noMove="1" noResize="1" noEditPoints="1" noAdjustHandles="1" noChangeArrowheads="1" noChangeShapeType="1" noTextEdit="1"/>
              </p:cNvSpPr>
              <p:nvPr/>
            </p:nvSpPr>
            <p:spPr>
              <a:xfrm>
                <a:off x="3194001" y="2614812"/>
                <a:ext cx="360000" cy="360000"/>
              </a:xfrm>
              <a:prstGeom prst="ellipse">
                <a:avLst/>
              </a:prstGeom>
              <a:blipFill>
                <a:blip r:embed="rId2"/>
                <a:stretch>
                  <a:fillRect l="-48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1B0033C3-8E4E-462D-AA91-A2BAC1292168}"/>
                  </a:ext>
                </a:extLst>
              </p:cNvPr>
              <p:cNvSpPr/>
              <p:nvPr/>
            </p:nvSpPr>
            <p:spPr>
              <a:xfrm>
                <a:off x="3186280" y="3303146"/>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2</m:t>
                          </m:r>
                        </m:sub>
                      </m:sSub>
                    </m:oMath>
                  </m:oMathPara>
                </a14:m>
                <a:endParaRPr lang="es-MX" dirty="0"/>
              </a:p>
            </p:txBody>
          </p:sp>
        </mc:Choice>
        <mc:Fallback xmlns="">
          <p:sp>
            <p:nvSpPr>
              <p:cNvPr id="6" name="Elipse 5">
                <a:extLst>
                  <a:ext uri="{FF2B5EF4-FFF2-40B4-BE49-F238E27FC236}">
                    <a16:creationId xmlns:a16="http://schemas.microsoft.com/office/drawing/2014/main" id="{1B0033C3-8E4E-462D-AA91-A2BAC1292168}"/>
                  </a:ext>
                </a:extLst>
              </p:cNvPr>
              <p:cNvSpPr>
                <a:spLocks noRot="1" noChangeAspect="1" noMove="1" noResize="1" noEditPoints="1" noAdjustHandles="1" noChangeArrowheads="1" noChangeShapeType="1" noTextEdit="1"/>
              </p:cNvSpPr>
              <p:nvPr/>
            </p:nvSpPr>
            <p:spPr>
              <a:xfrm>
                <a:off x="3186280" y="3303146"/>
                <a:ext cx="360000" cy="360000"/>
              </a:xfrm>
              <a:prstGeom prst="ellipse">
                <a:avLst/>
              </a:prstGeom>
              <a:blipFill>
                <a:blip r:embed="rId3"/>
                <a:stretch>
                  <a:fillRect l="-645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id="{487C6FDB-BB63-9432-3F54-2A8EA0B67264}"/>
                  </a:ext>
                </a:extLst>
              </p:cNvPr>
              <p:cNvSpPr/>
              <p:nvPr/>
            </p:nvSpPr>
            <p:spPr>
              <a:xfrm>
                <a:off x="3186280" y="3994242"/>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3</m:t>
                          </m:r>
                        </m:sub>
                      </m:sSub>
                    </m:oMath>
                  </m:oMathPara>
                </a14:m>
                <a:endParaRPr lang="es-MX" dirty="0"/>
              </a:p>
            </p:txBody>
          </p:sp>
        </mc:Choice>
        <mc:Fallback xmlns="">
          <p:sp>
            <p:nvSpPr>
              <p:cNvPr id="7" name="Elipse 6">
                <a:extLst>
                  <a:ext uri="{FF2B5EF4-FFF2-40B4-BE49-F238E27FC236}">
                    <a16:creationId xmlns:a16="http://schemas.microsoft.com/office/drawing/2014/main" id="{487C6FDB-BB63-9432-3F54-2A8EA0B67264}"/>
                  </a:ext>
                </a:extLst>
              </p:cNvPr>
              <p:cNvSpPr>
                <a:spLocks noRot="1" noChangeAspect="1" noMove="1" noResize="1" noEditPoints="1" noAdjustHandles="1" noChangeArrowheads="1" noChangeShapeType="1" noTextEdit="1"/>
              </p:cNvSpPr>
              <p:nvPr/>
            </p:nvSpPr>
            <p:spPr>
              <a:xfrm>
                <a:off x="3186280" y="3994242"/>
                <a:ext cx="360000" cy="360000"/>
              </a:xfrm>
              <a:prstGeom prst="ellipse">
                <a:avLst/>
              </a:prstGeom>
              <a:blipFill>
                <a:blip r:embed="rId4"/>
                <a:stretch>
                  <a:fillRect l="-645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Elipse 7">
                <a:extLst>
                  <a:ext uri="{FF2B5EF4-FFF2-40B4-BE49-F238E27FC236}">
                    <a16:creationId xmlns:a16="http://schemas.microsoft.com/office/drawing/2014/main" id="{C102C875-883B-087A-D2E2-EB6DA5CE0FC3}"/>
                  </a:ext>
                </a:extLst>
              </p:cNvPr>
              <p:cNvSpPr/>
              <p:nvPr/>
            </p:nvSpPr>
            <p:spPr>
              <a:xfrm>
                <a:off x="3194001" y="4679814"/>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4</m:t>
                          </m:r>
                        </m:sub>
                      </m:sSub>
                    </m:oMath>
                  </m:oMathPara>
                </a14:m>
                <a:endParaRPr lang="es-MX" dirty="0"/>
              </a:p>
            </p:txBody>
          </p:sp>
        </mc:Choice>
        <mc:Fallback xmlns="">
          <p:sp>
            <p:nvSpPr>
              <p:cNvPr id="8" name="Elipse 7">
                <a:extLst>
                  <a:ext uri="{FF2B5EF4-FFF2-40B4-BE49-F238E27FC236}">
                    <a16:creationId xmlns:a16="http://schemas.microsoft.com/office/drawing/2014/main" id="{C102C875-883B-087A-D2E2-EB6DA5CE0FC3}"/>
                  </a:ext>
                </a:extLst>
              </p:cNvPr>
              <p:cNvSpPr>
                <a:spLocks noRot="1" noChangeAspect="1" noMove="1" noResize="1" noEditPoints="1" noAdjustHandles="1" noChangeArrowheads="1" noChangeShapeType="1" noTextEdit="1"/>
              </p:cNvSpPr>
              <p:nvPr/>
            </p:nvSpPr>
            <p:spPr>
              <a:xfrm>
                <a:off x="3194001" y="4679814"/>
                <a:ext cx="360000" cy="360000"/>
              </a:xfrm>
              <a:prstGeom prst="ellipse">
                <a:avLst/>
              </a:prstGeom>
              <a:blipFill>
                <a:blip r:embed="rId5"/>
                <a:stretch>
                  <a:fillRect l="-48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Elipse 8">
                <a:extLst>
                  <a:ext uri="{FF2B5EF4-FFF2-40B4-BE49-F238E27FC236}">
                    <a16:creationId xmlns:a16="http://schemas.microsoft.com/office/drawing/2014/main" id="{BFB0DB28-8FFA-4E0E-8F47-09EFDFFA9905}"/>
                  </a:ext>
                </a:extLst>
              </p:cNvPr>
              <p:cNvSpPr/>
              <p:nvPr/>
            </p:nvSpPr>
            <p:spPr>
              <a:xfrm>
                <a:off x="5194620" y="2925551"/>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0" lang="es-MX" sz="1050" b="0" i="1" u="none" strike="noStrike" kern="1200" cap="none" spc="0" normalizeH="0" baseline="0" noProof="0" smtClean="0">
                          <a:ln>
                            <a:noFill/>
                          </a:ln>
                          <a:solidFill>
                            <a:prstClr val="white"/>
                          </a:solidFill>
                          <a:effectLst/>
                          <a:uLnTx/>
                          <a:uFillTx/>
                          <a:latin typeface="Cambria Math" panose="02040503050406030204" pitchFamily="18" charset="0"/>
                        </a:rPr>
                        <m:t>∑|</m:t>
                      </m:r>
                      <m:r>
                        <a:rPr kumimoji="0" lang="es-MX" sz="105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𝜃</m:t>
                      </m:r>
                    </m:oMath>
                  </m:oMathPara>
                </a14:m>
                <a:endParaRPr lang="es-MX" sz="1050" dirty="0"/>
              </a:p>
            </p:txBody>
          </p:sp>
        </mc:Choice>
        <mc:Fallback xmlns="">
          <p:sp>
            <p:nvSpPr>
              <p:cNvPr id="9" name="Elipse 8">
                <a:extLst>
                  <a:ext uri="{FF2B5EF4-FFF2-40B4-BE49-F238E27FC236}">
                    <a16:creationId xmlns:a16="http://schemas.microsoft.com/office/drawing/2014/main" id="{BFB0DB28-8FFA-4E0E-8F47-09EFDFFA9905}"/>
                  </a:ext>
                </a:extLst>
              </p:cNvPr>
              <p:cNvSpPr>
                <a:spLocks noRot="1" noChangeAspect="1" noMove="1" noResize="1" noEditPoints="1" noAdjustHandles="1" noChangeArrowheads="1" noChangeShapeType="1" noTextEdit="1"/>
              </p:cNvSpPr>
              <p:nvPr/>
            </p:nvSpPr>
            <p:spPr>
              <a:xfrm>
                <a:off x="5194620" y="2925551"/>
                <a:ext cx="360000" cy="360000"/>
              </a:xfrm>
              <a:prstGeom prst="ellipse">
                <a:avLst/>
              </a:prstGeom>
              <a:blipFill>
                <a:blip r:embed="rId6"/>
                <a:stretch>
                  <a:fillRect l="-161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Elipse 9">
                <a:extLst>
                  <a:ext uri="{FF2B5EF4-FFF2-40B4-BE49-F238E27FC236}">
                    <a16:creationId xmlns:a16="http://schemas.microsoft.com/office/drawing/2014/main" id="{97EE5806-EDA8-95CE-4BE3-7522676304D1}"/>
                  </a:ext>
                </a:extLst>
              </p:cNvPr>
              <p:cNvSpPr/>
              <p:nvPr/>
            </p:nvSpPr>
            <p:spPr>
              <a:xfrm>
                <a:off x="5186899" y="3575088"/>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0" lang="es-MX" sz="1050" b="0" i="1" u="none" strike="noStrike" kern="1200" cap="none" spc="0" normalizeH="0" baseline="0" noProof="0" smtClean="0">
                          <a:ln>
                            <a:noFill/>
                          </a:ln>
                          <a:solidFill>
                            <a:prstClr val="white"/>
                          </a:solidFill>
                          <a:effectLst/>
                          <a:uLnTx/>
                          <a:uFillTx/>
                          <a:latin typeface="Cambria Math" panose="02040503050406030204" pitchFamily="18" charset="0"/>
                        </a:rPr>
                        <m:t>∑|</m:t>
                      </m:r>
                      <m:r>
                        <a:rPr kumimoji="0" lang="es-MX" sz="105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𝜃</m:t>
                      </m:r>
                    </m:oMath>
                  </m:oMathPara>
                </a14:m>
                <a:endParaRPr lang="es-MX" sz="1050" dirty="0"/>
              </a:p>
            </p:txBody>
          </p:sp>
        </mc:Choice>
        <mc:Fallback xmlns="">
          <p:sp>
            <p:nvSpPr>
              <p:cNvPr id="10" name="Elipse 9">
                <a:extLst>
                  <a:ext uri="{FF2B5EF4-FFF2-40B4-BE49-F238E27FC236}">
                    <a16:creationId xmlns:a16="http://schemas.microsoft.com/office/drawing/2014/main" id="{97EE5806-EDA8-95CE-4BE3-7522676304D1}"/>
                  </a:ext>
                </a:extLst>
              </p:cNvPr>
              <p:cNvSpPr>
                <a:spLocks noRot="1" noChangeAspect="1" noMove="1" noResize="1" noEditPoints="1" noAdjustHandles="1" noChangeArrowheads="1" noChangeShapeType="1" noTextEdit="1"/>
              </p:cNvSpPr>
              <p:nvPr/>
            </p:nvSpPr>
            <p:spPr>
              <a:xfrm>
                <a:off x="5186899" y="3575088"/>
                <a:ext cx="360000" cy="360000"/>
              </a:xfrm>
              <a:prstGeom prst="ellipse">
                <a:avLst/>
              </a:prstGeom>
              <a:blipFill>
                <a:blip r:embed="rId7"/>
                <a:stretch>
                  <a:fillRect l="-161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Elipse 10">
                <a:extLst>
                  <a:ext uri="{FF2B5EF4-FFF2-40B4-BE49-F238E27FC236}">
                    <a16:creationId xmlns:a16="http://schemas.microsoft.com/office/drawing/2014/main" id="{DAC80072-E4A3-2937-DAB6-4EC1035C1593}"/>
                  </a:ext>
                </a:extLst>
              </p:cNvPr>
              <p:cNvSpPr/>
              <p:nvPr/>
            </p:nvSpPr>
            <p:spPr>
              <a:xfrm>
                <a:off x="5186899" y="4302219"/>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sz="1050" i="1">
                          <a:solidFill>
                            <a:prstClr val="white"/>
                          </a:solidFill>
                          <a:latin typeface="Cambria Math" panose="02040503050406030204" pitchFamily="18" charset="0"/>
                        </a:rPr>
                        <m:t>∑|</m:t>
                      </m:r>
                      <m:r>
                        <a:rPr lang="es-MX" sz="1050" i="1">
                          <a:solidFill>
                            <a:prstClr val="white"/>
                          </a:solidFill>
                          <a:latin typeface="Cambria Math" panose="02040503050406030204" pitchFamily="18" charset="0"/>
                        </a:rPr>
                        <m:t>𝜃</m:t>
                      </m:r>
                    </m:oMath>
                  </m:oMathPara>
                </a14:m>
                <a:endParaRPr lang="es-MX" sz="1050" i="1" dirty="0">
                  <a:solidFill>
                    <a:prstClr val="white"/>
                  </a:solidFill>
                  <a:latin typeface="Cambria Math" panose="02040503050406030204" pitchFamily="18" charset="0"/>
                </a:endParaRPr>
              </a:p>
            </p:txBody>
          </p:sp>
        </mc:Choice>
        <mc:Fallback xmlns="">
          <p:sp>
            <p:nvSpPr>
              <p:cNvPr id="11" name="Elipse 10">
                <a:extLst>
                  <a:ext uri="{FF2B5EF4-FFF2-40B4-BE49-F238E27FC236}">
                    <a16:creationId xmlns:a16="http://schemas.microsoft.com/office/drawing/2014/main" id="{DAC80072-E4A3-2937-DAB6-4EC1035C1593}"/>
                  </a:ext>
                </a:extLst>
              </p:cNvPr>
              <p:cNvSpPr>
                <a:spLocks noRot="1" noChangeAspect="1" noMove="1" noResize="1" noEditPoints="1" noAdjustHandles="1" noChangeArrowheads="1" noChangeShapeType="1" noTextEdit="1"/>
              </p:cNvSpPr>
              <p:nvPr/>
            </p:nvSpPr>
            <p:spPr>
              <a:xfrm>
                <a:off x="5186899" y="4302219"/>
                <a:ext cx="360000" cy="360000"/>
              </a:xfrm>
              <a:prstGeom prst="ellipse">
                <a:avLst/>
              </a:prstGeom>
              <a:blipFill>
                <a:blip r:embed="rId6"/>
                <a:stretch>
                  <a:fillRect l="-161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Elipse 11">
                <a:extLst>
                  <a:ext uri="{FF2B5EF4-FFF2-40B4-BE49-F238E27FC236}">
                    <a16:creationId xmlns:a16="http://schemas.microsoft.com/office/drawing/2014/main" id="{9892A2F3-2CC1-840A-F3A9-A1CDE3ECFB07}"/>
                  </a:ext>
                </a:extLst>
              </p:cNvPr>
              <p:cNvSpPr/>
              <p:nvPr/>
            </p:nvSpPr>
            <p:spPr>
              <a:xfrm>
                <a:off x="8840381" y="3638515"/>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sz="1050" i="1">
                          <a:solidFill>
                            <a:prstClr val="white"/>
                          </a:solidFill>
                          <a:latin typeface="Cambria Math" panose="02040503050406030204" pitchFamily="18" charset="0"/>
                        </a:rPr>
                        <m:t>∑|</m:t>
                      </m:r>
                      <m:r>
                        <a:rPr lang="es-MX" sz="1050" i="1">
                          <a:solidFill>
                            <a:prstClr val="white"/>
                          </a:solidFill>
                          <a:latin typeface="Cambria Math" panose="02040503050406030204" pitchFamily="18" charset="0"/>
                        </a:rPr>
                        <m:t>𝜃</m:t>
                      </m:r>
                    </m:oMath>
                  </m:oMathPara>
                </a14:m>
                <a:endParaRPr lang="es-MX" sz="1050" i="1" dirty="0">
                  <a:solidFill>
                    <a:prstClr val="white"/>
                  </a:solidFill>
                  <a:latin typeface="Cambria Math" panose="02040503050406030204" pitchFamily="18" charset="0"/>
                </a:endParaRPr>
              </a:p>
            </p:txBody>
          </p:sp>
        </mc:Choice>
        <mc:Fallback xmlns="">
          <p:sp>
            <p:nvSpPr>
              <p:cNvPr id="12" name="Elipse 11">
                <a:extLst>
                  <a:ext uri="{FF2B5EF4-FFF2-40B4-BE49-F238E27FC236}">
                    <a16:creationId xmlns:a16="http://schemas.microsoft.com/office/drawing/2014/main" id="{9892A2F3-2CC1-840A-F3A9-A1CDE3ECFB07}"/>
                  </a:ext>
                </a:extLst>
              </p:cNvPr>
              <p:cNvSpPr>
                <a:spLocks noRot="1" noChangeAspect="1" noMove="1" noResize="1" noEditPoints="1" noAdjustHandles="1" noChangeArrowheads="1" noChangeShapeType="1" noTextEdit="1"/>
              </p:cNvSpPr>
              <p:nvPr/>
            </p:nvSpPr>
            <p:spPr>
              <a:xfrm>
                <a:off x="8840381" y="3638515"/>
                <a:ext cx="360000" cy="360000"/>
              </a:xfrm>
              <a:prstGeom prst="ellipse">
                <a:avLst/>
              </a:prstGeom>
              <a:blipFill>
                <a:blip r:embed="rId8"/>
                <a:stretch>
                  <a:fillRect/>
                </a:stretch>
              </a:blipFill>
            </p:spPr>
            <p:txBody>
              <a:bodyPr/>
              <a:lstStyle/>
              <a:p>
                <a:r>
                  <a:rPr lang="es-MX">
                    <a:noFill/>
                  </a:rPr>
                  <a:t> </a:t>
                </a:r>
              </a:p>
            </p:txBody>
          </p:sp>
        </mc:Fallback>
      </mc:AlternateContent>
      <p:sp>
        <p:nvSpPr>
          <p:cNvPr id="13" name="Abrir llave 12">
            <a:extLst>
              <a:ext uri="{FF2B5EF4-FFF2-40B4-BE49-F238E27FC236}">
                <a16:creationId xmlns:a16="http://schemas.microsoft.com/office/drawing/2014/main" id="{F3B59599-FC30-7331-BE01-05BA225D9A4E}"/>
              </a:ext>
            </a:extLst>
          </p:cNvPr>
          <p:cNvSpPr/>
          <p:nvPr/>
        </p:nvSpPr>
        <p:spPr>
          <a:xfrm>
            <a:off x="2106092" y="1987471"/>
            <a:ext cx="554434" cy="33256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cxnSp>
        <p:nvCxnSpPr>
          <p:cNvPr id="14" name="Conector recto de flecha 13">
            <a:extLst>
              <a:ext uri="{FF2B5EF4-FFF2-40B4-BE49-F238E27FC236}">
                <a16:creationId xmlns:a16="http://schemas.microsoft.com/office/drawing/2014/main" id="{A674B5A3-5426-33BF-C02E-260F549F4023}"/>
              </a:ext>
            </a:extLst>
          </p:cNvPr>
          <p:cNvCxnSpPr>
            <a:stCxn id="5" idx="6"/>
            <a:endCxn id="9" idx="2"/>
          </p:cNvCxnSpPr>
          <p:nvPr/>
        </p:nvCxnSpPr>
        <p:spPr>
          <a:xfrm>
            <a:off x="3554001" y="2794812"/>
            <a:ext cx="1640619" cy="310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ector recto de flecha 14">
            <a:extLst>
              <a:ext uri="{FF2B5EF4-FFF2-40B4-BE49-F238E27FC236}">
                <a16:creationId xmlns:a16="http://schemas.microsoft.com/office/drawing/2014/main" id="{CEE92F7A-92C9-9A97-59B4-FB3B1DE2FAD7}"/>
              </a:ext>
            </a:extLst>
          </p:cNvPr>
          <p:cNvCxnSpPr>
            <a:stCxn id="5" idx="6"/>
            <a:endCxn id="10" idx="2"/>
          </p:cNvCxnSpPr>
          <p:nvPr/>
        </p:nvCxnSpPr>
        <p:spPr>
          <a:xfrm>
            <a:off x="3554001" y="2794812"/>
            <a:ext cx="1632898" cy="9602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ector recto de flecha 15">
            <a:extLst>
              <a:ext uri="{FF2B5EF4-FFF2-40B4-BE49-F238E27FC236}">
                <a16:creationId xmlns:a16="http://schemas.microsoft.com/office/drawing/2014/main" id="{5AFC76BA-C285-256E-4FCA-BB79632FD901}"/>
              </a:ext>
            </a:extLst>
          </p:cNvPr>
          <p:cNvCxnSpPr>
            <a:stCxn id="5" idx="6"/>
            <a:endCxn id="11" idx="2"/>
          </p:cNvCxnSpPr>
          <p:nvPr/>
        </p:nvCxnSpPr>
        <p:spPr>
          <a:xfrm>
            <a:off x="3554001" y="2794812"/>
            <a:ext cx="1632898" cy="16874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ector recto de flecha 16">
            <a:extLst>
              <a:ext uri="{FF2B5EF4-FFF2-40B4-BE49-F238E27FC236}">
                <a16:creationId xmlns:a16="http://schemas.microsoft.com/office/drawing/2014/main" id="{5E95325D-A44B-03DF-9347-00614E9E68A1}"/>
              </a:ext>
            </a:extLst>
          </p:cNvPr>
          <p:cNvCxnSpPr>
            <a:stCxn id="6" idx="6"/>
            <a:endCxn id="9" idx="2"/>
          </p:cNvCxnSpPr>
          <p:nvPr/>
        </p:nvCxnSpPr>
        <p:spPr>
          <a:xfrm flipV="1">
            <a:off x="3546280" y="3105551"/>
            <a:ext cx="1648340" cy="377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ector recto de flecha 17">
            <a:extLst>
              <a:ext uri="{FF2B5EF4-FFF2-40B4-BE49-F238E27FC236}">
                <a16:creationId xmlns:a16="http://schemas.microsoft.com/office/drawing/2014/main" id="{9BD8F11F-7EFC-7C83-AC35-5891BEED692C}"/>
              </a:ext>
            </a:extLst>
          </p:cNvPr>
          <p:cNvCxnSpPr>
            <a:stCxn id="6" idx="6"/>
            <a:endCxn id="10" idx="2"/>
          </p:cNvCxnSpPr>
          <p:nvPr/>
        </p:nvCxnSpPr>
        <p:spPr>
          <a:xfrm>
            <a:off x="3546280" y="3483146"/>
            <a:ext cx="1640619" cy="271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ector recto de flecha 18">
            <a:extLst>
              <a:ext uri="{FF2B5EF4-FFF2-40B4-BE49-F238E27FC236}">
                <a16:creationId xmlns:a16="http://schemas.microsoft.com/office/drawing/2014/main" id="{CEF2BF5E-7186-EA37-56F0-2A59B0456212}"/>
              </a:ext>
            </a:extLst>
          </p:cNvPr>
          <p:cNvCxnSpPr>
            <a:stCxn id="6" idx="6"/>
            <a:endCxn id="11" idx="2"/>
          </p:cNvCxnSpPr>
          <p:nvPr/>
        </p:nvCxnSpPr>
        <p:spPr>
          <a:xfrm>
            <a:off x="3546280" y="3483146"/>
            <a:ext cx="1640619" cy="999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1EBAA29C-CCC1-10E5-7DFC-5ED6404580A0}"/>
              </a:ext>
            </a:extLst>
          </p:cNvPr>
          <p:cNvCxnSpPr>
            <a:stCxn id="7" idx="6"/>
            <a:endCxn id="9" idx="2"/>
          </p:cNvCxnSpPr>
          <p:nvPr/>
        </p:nvCxnSpPr>
        <p:spPr>
          <a:xfrm flipV="1">
            <a:off x="3546280" y="3105551"/>
            <a:ext cx="1648340" cy="1068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4D6628A4-0F21-6636-EA8B-97646655B6A0}"/>
              </a:ext>
            </a:extLst>
          </p:cNvPr>
          <p:cNvCxnSpPr>
            <a:cxnSpLocks/>
            <a:stCxn id="7" idx="6"/>
            <a:endCxn id="11" idx="2"/>
          </p:cNvCxnSpPr>
          <p:nvPr/>
        </p:nvCxnSpPr>
        <p:spPr>
          <a:xfrm>
            <a:off x="3546280" y="4174242"/>
            <a:ext cx="1640619" cy="307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41395F1A-B194-DB6D-7E0B-2734B8FE9B47}"/>
              </a:ext>
            </a:extLst>
          </p:cNvPr>
          <p:cNvCxnSpPr>
            <a:cxnSpLocks/>
            <a:stCxn id="7" idx="6"/>
            <a:endCxn id="10" idx="2"/>
          </p:cNvCxnSpPr>
          <p:nvPr/>
        </p:nvCxnSpPr>
        <p:spPr>
          <a:xfrm flipV="1">
            <a:off x="3546280" y="3755088"/>
            <a:ext cx="1640619" cy="419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ector recto de flecha 22">
            <a:extLst>
              <a:ext uri="{FF2B5EF4-FFF2-40B4-BE49-F238E27FC236}">
                <a16:creationId xmlns:a16="http://schemas.microsoft.com/office/drawing/2014/main" id="{0EDDEDCD-3627-A23B-73FD-9DA98B6DE091}"/>
              </a:ext>
            </a:extLst>
          </p:cNvPr>
          <p:cNvCxnSpPr>
            <a:stCxn id="8" idx="6"/>
            <a:endCxn id="9" idx="2"/>
          </p:cNvCxnSpPr>
          <p:nvPr/>
        </p:nvCxnSpPr>
        <p:spPr>
          <a:xfrm flipV="1">
            <a:off x="3554001" y="3105551"/>
            <a:ext cx="1640619" cy="1754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ector recto de flecha 23">
            <a:extLst>
              <a:ext uri="{FF2B5EF4-FFF2-40B4-BE49-F238E27FC236}">
                <a16:creationId xmlns:a16="http://schemas.microsoft.com/office/drawing/2014/main" id="{BA6F6E8D-F1B5-1D0E-496E-08BA99BEE4E6}"/>
              </a:ext>
            </a:extLst>
          </p:cNvPr>
          <p:cNvCxnSpPr>
            <a:endCxn id="10" idx="2"/>
          </p:cNvCxnSpPr>
          <p:nvPr/>
        </p:nvCxnSpPr>
        <p:spPr>
          <a:xfrm flipV="1">
            <a:off x="3435573" y="3755088"/>
            <a:ext cx="1751326" cy="10784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59F0F0EB-8AFB-4181-890C-9F5C08BFB7C2}"/>
              </a:ext>
            </a:extLst>
          </p:cNvPr>
          <p:cNvCxnSpPr>
            <a:endCxn id="11" idx="2"/>
          </p:cNvCxnSpPr>
          <p:nvPr/>
        </p:nvCxnSpPr>
        <p:spPr>
          <a:xfrm flipV="1">
            <a:off x="3435573" y="4482219"/>
            <a:ext cx="1751326" cy="3513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ángulo 55">
            <a:extLst>
              <a:ext uri="{FF2B5EF4-FFF2-40B4-BE49-F238E27FC236}">
                <a16:creationId xmlns:a16="http://schemas.microsoft.com/office/drawing/2014/main" id="{0A5508DC-360B-0F53-783E-CB1FBC092CD2}"/>
              </a:ext>
            </a:extLst>
          </p:cNvPr>
          <p:cNvSpPr/>
          <p:nvPr/>
        </p:nvSpPr>
        <p:spPr>
          <a:xfrm>
            <a:off x="1792912" y="2913774"/>
            <a:ext cx="251168" cy="1375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a:solidFill>
                  <a:schemeClr val="tx1"/>
                </a:solidFill>
                <a:latin typeface="Century Schoolbook" panose="02040604050505020304" pitchFamily="18" charset="0"/>
              </a:rPr>
              <a:t>Entradas</a:t>
            </a:r>
          </a:p>
        </p:txBody>
      </p:sp>
      <p:sp>
        <p:nvSpPr>
          <p:cNvPr id="60" name="Rectángulo 59">
            <a:extLst>
              <a:ext uri="{FF2B5EF4-FFF2-40B4-BE49-F238E27FC236}">
                <a16:creationId xmlns:a16="http://schemas.microsoft.com/office/drawing/2014/main" id="{1AB97CE3-EEBD-3C70-648C-A1A747F768EA}"/>
              </a:ext>
            </a:extLst>
          </p:cNvPr>
          <p:cNvSpPr/>
          <p:nvPr/>
        </p:nvSpPr>
        <p:spPr>
          <a:xfrm>
            <a:off x="3546281" y="5642610"/>
            <a:ext cx="5385132" cy="5713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Flecha: a la derecha 60">
            <a:extLst>
              <a:ext uri="{FF2B5EF4-FFF2-40B4-BE49-F238E27FC236}">
                <a16:creationId xmlns:a16="http://schemas.microsoft.com/office/drawing/2014/main" id="{991582CA-4815-563F-FB9F-2EAA5F1CA6C4}"/>
              </a:ext>
            </a:extLst>
          </p:cNvPr>
          <p:cNvSpPr/>
          <p:nvPr/>
        </p:nvSpPr>
        <p:spPr>
          <a:xfrm>
            <a:off x="1990419" y="5545053"/>
            <a:ext cx="1383582" cy="766413"/>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Bias</a:t>
            </a:r>
            <a:r>
              <a:rPr lang="es-MX" dirty="0"/>
              <a:t> </a:t>
            </a:r>
          </a:p>
        </p:txBody>
      </p:sp>
      <p:sp>
        <p:nvSpPr>
          <p:cNvPr id="62" name="Elipse 61">
            <a:extLst>
              <a:ext uri="{FF2B5EF4-FFF2-40B4-BE49-F238E27FC236}">
                <a16:creationId xmlns:a16="http://schemas.microsoft.com/office/drawing/2014/main" id="{AFE938B9-0F34-479D-6F09-527C825A47B9}"/>
              </a:ext>
            </a:extLst>
          </p:cNvPr>
          <p:cNvSpPr/>
          <p:nvPr/>
        </p:nvSpPr>
        <p:spPr>
          <a:xfrm>
            <a:off x="4131236" y="5770273"/>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a:t>
            </a:r>
          </a:p>
        </p:txBody>
      </p:sp>
      <p:sp>
        <p:nvSpPr>
          <p:cNvPr id="63" name="Elipse 62">
            <a:extLst>
              <a:ext uri="{FF2B5EF4-FFF2-40B4-BE49-F238E27FC236}">
                <a16:creationId xmlns:a16="http://schemas.microsoft.com/office/drawing/2014/main" id="{3580886A-D0F6-4E35-BC96-128846D5F358}"/>
              </a:ext>
            </a:extLst>
          </p:cNvPr>
          <p:cNvSpPr/>
          <p:nvPr/>
        </p:nvSpPr>
        <p:spPr>
          <a:xfrm>
            <a:off x="5878847" y="5783316"/>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a:t>
            </a:r>
          </a:p>
        </p:txBody>
      </p:sp>
      <p:sp>
        <p:nvSpPr>
          <p:cNvPr id="64" name="Elipse 63">
            <a:extLst>
              <a:ext uri="{FF2B5EF4-FFF2-40B4-BE49-F238E27FC236}">
                <a16:creationId xmlns:a16="http://schemas.microsoft.com/office/drawing/2014/main" id="{2A800B28-5F36-B263-E686-A9FA1CDE80F1}"/>
              </a:ext>
            </a:extLst>
          </p:cNvPr>
          <p:cNvSpPr/>
          <p:nvPr/>
        </p:nvSpPr>
        <p:spPr>
          <a:xfrm>
            <a:off x="7614456" y="5750074"/>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a:t>
            </a:r>
          </a:p>
        </p:txBody>
      </p:sp>
      <p:sp>
        <p:nvSpPr>
          <p:cNvPr id="65" name="Rectángulo 64">
            <a:extLst>
              <a:ext uri="{FF2B5EF4-FFF2-40B4-BE49-F238E27FC236}">
                <a16:creationId xmlns:a16="http://schemas.microsoft.com/office/drawing/2014/main" id="{0403398A-B836-1C6C-DE62-2344E25FDD87}"/>
              </a:ext>
            </a:extLst>
          </p:cNvPr>
          <p:cNvSpPr/>
          <p:nvPr/>
        </p:nvSpPr>
        <p:spPr>
          <a:xfrm>
            <a:off x="6614404" y="1571436"/>
            <a:ext cx="1166191" cy="385103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MX" b="1" dirty="0">
                <a:solidFill>
                  <a:schemeClr val="tx1"/>
                </a:solidFill>
                <a:latin typeface="Century Schoolbook" panose="02040604050505020304" pitchFamily="18" charset="0"/>
              </a:rPr>
              <a:t>Capa Oculta</a:t>
            </a:r>
          </a:p>
          <a:p>
            <a:pPr algn="ctr"/>
            <a:r>
              <a:rPr lang="es-MX" b="1" dirty="0">
                <a:solidFill>
                  <a:schemeClr val="tx1"/>
                </a:solidFill>
                <a:latin typeface="Century Schoolbook" panose="02040604050505020304" pitchFamily="18" charset="0"/>
              </a:rPr>
              <a:t>#2</a:t>
            </a:r>
          </a:p>
        </p:txBody>
      </p:sp>
      <mc:AlternateContent xmlns:mc="http://schemas.openxmlformats.org/markup-compatibility/2006" xmlns:a14="http://schemas.microsoft.com/office/drawing/2010/main">
        <mc:Choice Requires="a14">
          <p:sp>
            <p:nvSpPr>
              <p:cNvPr id="66" name="Elipse 65">
                <a:extLst>
                  <a:ext uri="{FF2B5EF4-FFF2-40B4-BE49-F238E27FC236}">
                    <a16:creationId xmlns:a16="http://schemas.microsoft.com/office/drawing/2014/main" id="{9FBC1F84-AA8A-FF43-5F79-44793D7577CE}"/>
                  </a:ext>
                </a:extLst>
              </p:cNvPr>
              <p:cNvSpPr/>
              <p:nvPr/>
            </p:nvSpPr>
            <p:spPr>
              <a:xfrm>
                <a:off x="7073263" y="2565551"/>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0" lang="es-MX" sz="1050" b="0" i="1" u="none" strike="noStrike" kern="1200" cap="none" spc="0" normalizeH="0" baseline="0" noProof="0" smtClean="0">
                          <a:ln>
                            <a:noFill/>
                          </a:ln>
                          <a:solidFill>
                            <a:prstClr val="white"/>
                          </a:solidFill>
                          <a:effectLst/>
                          <a:uLnTx/>
                          <a:uFillTx/>
                          <a:latin typeface="Cambria Math" panose="02040503050406030204" pitchFamily="18" charset="0"/>
                        </a:rPr>
                        <m:t>∑|</m:t>
                      </m:r>
                      <m:r>
                        <a:rPr kumimoji="0" lang="es-MX" sz="105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𝜃</m:t>
                      </m:r>
                    </m:oMath>
                  </m:oMathPara>
                </a14:m>
                <a:endParaRPr lang="es-MX" sz="1050" dirty="0"/>
              </a:p>
            </p:txBody>
          </p:sp>
        </mc:Choice>
        <mc:Fallback xmlns="">
          <p:sp>
            <p:nvSpPr>
              <p:cNvPr id="66" name="Elipse 65">
                <a:extLst>
                  <a:ext uri="{FF2B5EF4-FFF2-40B4-BE49-F238E27FC236}">
                    <a16:creationId xmlns:a16="http://schemas.microsoft.com/office/drawing/2014/main" id="{9FBC1F84-AA8A-FF43-5F79-44793D7577CE}"/>
                  </a:ext>
                </a:extLst>
              </p:cNvPr>
              <p:cNvSpPr>
                <a:spLocks noRot="1" noChangeAspect="1" noMove="1" noResize="1" noEditPoints="1" noAdjustHandles="1" noChangeArrowheads="1" noChangeShapeType="1" noTextEdit="1"/>
              </p:cNvSpPr>
              <p:nvPr/>
            </p:nvSpPr>
            <p:spPr>
              <a:xfrm>
                <a:off x="7073263" y="2565551"/>
                <a:ext cx="360000" cy="360000"/>
              </a:xfrm>
              <a:prstGeom prst="ellipse">
                <a:avLst/>
              </a:prstGeom>
              <a:blipFill>
                <a:blip r:embed="rId6"/>
                <a:stretch>
                  <a:fillRect l="-161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7" name="Elipse 66">
                <a:extLst>
                  <a:ext uri="{FF2B5EF4-FFF2-40B4-BE49-F238E27FC236}">
                    <a16:creationId xmlns:a16="http://schemas.microsoft.com/office/drawing/2014/main" id="{4643B63C-A4F4-7D1E-F3DD-4BB76255ADE6}"/>
                  </a:ext>
                </a:extLst>
              </p:cNvPr>
              <p:cNvSpPr/>
              <p:nvPr/>
            </p:nvSpPr>
            <p:spPr>
              <a:xfrm>
                <a:off x="7065542" y="3188856"/>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sz="1050" i="1">
                          <a:solidFill>
                            <a:prstClr val="white"/>
                          </a:solidFill>
                          <a:latin typeface="Cambria Math" panose="02040503050406030204" pitchFamily="18" charset="0"/>
                        </a:rPr>
                        <m:t>∑|</m:t>
                      </m:r>
                      <m:r>
                        <a:rPr lang="es-MX" sz="1050" i="1">
                          <a:solidFill>
                            <a:prstClr val="white"/>
                          </a:solidFill>
                          <a:latin typeface="Cambria Math" panose="02040503050406030204" pitchFamily="18" charset="0"/>
                        </a:rPr>
                        <m:t>𝜃</m:t>
                      </m:r>
                    </m:oMath>
                  </m:oMathPara>
                </a14:m>
                <a:endParaRPr lang="es-MX" sz="1050" i="1" dirty="0">
                  <a:solidFill>
                    <a:prstClr val="white"/>
                  </a:solidFill>
                  <a:latin typeface="Cambria Math" panose="02040503050406030204" pitchFamily="18" charset="0"/>
                </a:endParaRPr>
              </a:p>
            </p:txBody>
          </p:sp>
        </mc:Choice>
        <mc:Fallback xmlns="">
          <p:sp>
            <p:nvSpPr>
              <p:cNvPr id="67" name="Elipse 66">
                <a:extLst>
                  <a:ext uri="{FF2B5EF4-FFF2-40B4-BE49-F238E27FC236}">
                    <a16:creationId xmlns:a16="http://schemas.microsoft.com/office/drawing/2014/main" id="{4643B63C-A4F4-7D1E-F3DD-4BB76255ADE6}"/>
                  </a:ext>
                </a:extLst>
              </p:cNvPr>
              <p:cNvSpPr>
                <a:spLocks noRot="1" noChangeAspect="1" noMove="1" noResize="1" noEditPoints="1" noAdjustHandles="1" noChangeArrowheads="1" noChangeShapeType="1" noTextEdit="1"/>
              </p:cNvSpPr>
              <p:nvPr/>
            </p:nvSpPr>
            <p:spPr>
              <a:xfrm>
                <a:off x="7065542" y="3188856"/>
                <a:ext cx="360000" cy="360000"/>
              </a:xfrm>
              <a:prstGeom prst="ellipse">
                <a:avLst/>
              </a:prstGeom>
              <a:blipFill>
                <a:blip r:embed="rId9"/>
                <a:stretch>
                  <a:fillRect l="-161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8" name="Elipse 67">
                <a:extLst>
                  <a:ext uri="{FF2B5EF4-FFF2-40B4-BE49-F238E27FC236}">
                    <a16:creationId xmlns:a16="http://schemas.microsoft.com/office/drawing/2014/main" id="{EC071EC5-E835-D1F1-C97C-150FDDAFEBDA}"/>
                  </a:ext>
                </a:extLst>
              </p:cNvPr>
              <p:cNvSpPr/>
              <p:nvPr/>
            </p:nvSpPr>
            <p:spPr>
              <a:xfrm>
                <a:off x="7065542" y="3807880"/>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MX" sz="1050" i="1">
                          <a:solidFill>
                            <a:prstClr val="white"/>
                          </a:solidFill>
                          <a:latin typeface="Cambria Math" panose="02040503050406030204" pitchFamily="18" charset="0"/>
                        </a:rPr>
                        <m:t>∑|</m:t>
                      </m:r>
                      <m:r>
                        <a:rPr lang="es-MX" sz="1050" i="1">
                          <a:solidFill>
                            <a:prstClr val="white"/>
                          </a:solidFill>
                          <a:latin typeface="Cambria Math" panose="02040503050406030204" pitchFamily="18" charset="0"/>
                        </a:rPr>
                        <m:t>𝜃</m:t>
                      </m:r>
                    </m:oMath>
                  </m:oMathPara>
                </a14:m>
                <a:endParaRPr lang="es-MX" sz="1050" i="1" dirty="0">
                  <a:solidFill>
                    <a:prstClr val="white"/>
                  </a:solidFill>
                  <a:latin typeface="Cambria Math" panose="02040503050406030204" pitchFamily="18" charset="0"/>
                </a:endParaRPr>
              </a:p>
            </p:txBody>
          </p:sp>
        </mc:Choice>
        <mc:Fallback xmlns="">
          <p:sp>
            <p:nvSpPr>
              <p:cNvPr id="68" name="Elipse 67">
                <a:extLst>
                  <a:ext uri="{FF2B5EF4-FFF2-40B4-BE49-F238E27FC236}">
                    <a16:creationId xmlns:a16="http://schemas.microsoft.com/office/drawing/2014/main" id="{EC071EC5-E835-D1F1-C97C-150FDDAFEBDA}"/>
                  </a:ext>
                </a:extLst>
              </p:cNvPr>
              <p:cNvSpPr>
                <a:spLocks noRot="1" noChangeAspect="1" noMove="1" noResize="1" noEditPoints="1" noAdjustHandles="1" noChangeArrowheads="1" noChangeShapeType="1" noTextEdit="1"/>
              </p:cNvSpPr>
              <p:nvPr/>
            </p:nvSpPr>
            <p:spPr>
              <a:xfrm>
                <a:off x="7065542" y="3807880"/>
                <a:ext cx="360000" cy="360000"/>
              </a:xfrm>
              <a:prstGeom prst="ellipse">
                <a:avLst/>
              </a:prstGeom>
              <a:blipFill>
                <a:blip r:embed="rId6"/>
                <a:stretch>
                  <a:fillRect l="-1613"/>
                </a:stretch>
              </a:blipFill>
            </p:spPr>
            <p:txBody>
              <a:bodyPr/>
              <a:lstStyle/>
              <a:p>
                <a:r>
                  <a:rPr lang="es-MX">
                    <a:noFill/>
                  </a:rPr>
                  <a:t> </a:t>
                </a:r>
              </a:p>
            </p:txBody>
          </p:sp>
        </mc:Fallback>
      </mc:AlternateContent>
      <p:cxnSp>
        <p:nvCxnSpPr>
          <p:cNvPr id="73" name="Conector recto de flecha 72">
            <a:extLst>
              <a:ext uri="{FF2B5EF4-FFF2-40B4-BE49-F238E27FC236}">
                <a16:creationId xmlns:a16="http://schemas.microsoft.com/office/drawing/2014/main" id="{670E5AE3-0525-4A1D-7244-42B89260429C}"/>
              </a:ext>
            </a:extLst>
          </p:cNvPr>
          <p:cNvCxnSpPr>
            <a:cxnSpLocks/>
            <a:stCxn id="9" idx="6"/>
            <a:endCxn id="67" idx="2"/>
          </p:cNvCxnSpPr>
          <p:nvPr/>
        </p:nvCxnSpPr>
        <p:spPr>
          <a:xfrm>
            <a:off x="5554620" y="3105551"/>
            <a:ext cx="1510922" cy="2633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ector recto de flecha 75">
            <a:extLst>
              <a:ext uri="{FF2B5EF4-FFF2-40B4-BE49-F238E27FC236}">
                <a16:creationId xmlns:a16="http://schemas.microsoft.com/office/drawing/2014/main" id="{03861CC1-ECD3-5DA7-38A5-EBA7163D74A6}"/>
              </a:ext>
            </a:extLst>
          </p:cNvPr>
          <p:cNvCxnSpPr>
            <a:cxnSpLocks/>
            <a:stCxn id="9" idx="6"/>
            <a:endCxn id="68" idx="2"/>
          </p:cNvCxnSpPr>
          <p:nvPr/>
        </p:nvCxnSpPr>
        <p:spPr>
          <a:xfrm>
            <a:off x="5554620" y="3105551"/>
            <a:ext cx="1510922" cy="882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recto de flecha 25">
            <a:extLst>
              <a:ext uri="{FF2B5EF4-FFF2-40B4-BE49-F238E27FC236}">
                <a16:creationId xmlns:a16="http://schemas.microsoft.com/office/drawing/2014/main" id="{950FA97E-EF6D-5622-C908-1EBFCD2BE8D1}"/>
              </a:ext>
            </a:extLst>
          </p:cNvPr>
          <p:cNvCxnSpPr>
            <a:cxnSpLocks/>
            <a:stCxn id="9" idx="6"/>
            <a:endCxn id="66" idx="2"/>
          </p:cNvCxnSpPr>
          <p:nvPr/>
        </p:nvCxnSpPr>
        <p:spPr>
          <a:xfrm flipV="1">
            <a:off x="5554620" y="2745551"/>
            <a:ext cx="1518643" cy="36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ector recto de flecha 26">
            <a:extLst>
              <a:ext uri="{FF2B5EF4-FFF2-40B4-BE49-F238E27FC236}">
                <a16:creationId xmlns:a16="http://schemas.microsoft.com/office/drawing/2014/main" id="{75466685-C499-3F1E-66D8-98DEBA1A0265}"/>
              </a:ext>
            </a:extLst>
          </p:cNvPr>
          <p:cNvCxnSpPr>
            <a:cxnSpLocks/>
            <a:stCxn id="10" idx="6"/>
            <a:endCxn id="66" idx="2"/>
          </p:cNvCxnSpPr>
          <p:nvPr/>
        </p:nvCxnSpPr>
        <p:spPr>
          <a:xfrm flipV="1">
            <a:off x="5546899" y="2745551"/>
            <a:ext cx="1526364" cy="10095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ector recto de flecha 79">
            <a:extLst>
              <a:ext uri="{FF2B5EF4-FFF2-40B4-BE49-F238E27FC236}">
                <a16:creationId xmlns:a16="http://schemas.microsoft.com/office/drawing/2014/main" id="{C62B97B8-9F6F-2014-BD5C-A10FDA32A7E0}"/>
              </a:ext>
            </a:extLst>
          </p:cNvPr>
          <p:cNvCxnSpPr>
            <a:cxnSpLocks/>
            <a:stCxn id="10" idx="6"/>
            <a:endCxn id="67" idx="2"/>
          </p:cNvCxnSpPr>
          <p:nvPr/>
        </p:nvCxnSpPr>
        <p:spPr>
          <a:xfrm flipV="1">
            <a:off x="5546899" y="3368856"/>
            <a:ext cx="1518643" cy="38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ector recto de flecha 82">
            <a:extLst>
              <a:ext uri="{FF2B5EF4-FFF2-40B4-BE49-F238E27FC236}">
                <a16:creationId xmlns:a16="http://schemas.microsoft.com/office/drawing/2014/main" id="{468A1210-11A7-0E18-44F8-4E3C4CEBC2BE}"/>
              </a:ext>
            </a:extLst>
          </p:cNvPr>
          <p:cNvCxnSpPr>
            <a:cxnSpLocks/>
            <a:stCxn id="10" idx="6"/>
            <a:endCxn id="68" idx="2"/>
          </p:cNvCxnSpPr>
          <p:nvPr/>
        </p:nvCxnSpPr>
        <p:spPr>
          <a:xfrm>
            <a:off x="5546899" y="3755088"/>
            <a:ext cx="1518643" cy="232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Conector recto de flecha 85">
            <a:extLst>
              <a:ext uri="{FF2B5EF4-FFF2-40B4-BE49-F238E27FC236}">
                <a16:creationId xmlns:a16="http://schemas.microsoft.com/office/drawing/2014/main" id="{9AF2D8DC-3D01-F35E-04B9-6215B7E169F8}"/>
              </a:ext>
            </a:extLst>
          </p:cNvPr>
          <p:cNvCxnSpPr>
            <a:cxnSpLocks/>
            <a:stCxn id="11" idx="6"/>
            <a:endCxn id="67" idx="2"/>
          </p:cNvCxnSpPr>
          <p:nvPr/>
        </p:nvCxnSpPr>
        <p:spPr>
          <a:xfrm flipV="1">
            <a:off x="5546899" y="3368856"/>
            <a:ext cx="1518643" cy="1113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F57DC64-15F5-B971-DC6B-C7644AC8FE44}"/>
              </a:ext>
            </a:extLst>
          </p:cNvPr>
          <p:cNvCxnSpPr>
            <a:cxnSpLocks/>
            <a:stCxn id="11" idx="6"/>
            <a:endCxn id="66" idx="2"/>
          </p:cNvCxnSpPr>
          <p:nvPr/>
        </p:nvCxnSpPr>
        <p:spPr>
          <a:xfrm flipV="1">
            <a:off x="5546899" y="2745551"/>
            <a:ext cx="1526364" cy="1736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Conector recto de flecha 89">
            <a:extLst>
              <a:ext uri="{FF2B5EF4-FFF2-40B4-BE49-F238E27FC236}">
                <a16:creationId xmlns:a16="http://schemas.microsoft.com/office/drawing/2014/main" id="{82256071-6E1D-C027-ACBD-85909236E18B}"/>
              </a:ext>
            </a:extLst>
          </p:cNvPr>
          <p:cNvCxnSpPr>
            <a:cxnSpLocks/>
            <a:stCxn id="11" idx="6"/>
            <a:endCxn id="68" idx="2"/>
          </p:cNvCxnSpPr>
          <p:nvPr/>
        </p:nvCxnSpPr>
        <p:spPr>
          <a:xfrm flipV="1">
            <a:off x="5546899" y="3987880"/>
            <a:ext cx="1518643" cy="494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ector recto de flecha 92">
            <a:extLst>
              <a:ext uri="{FF2B5EF4-FFF2-40B4-BE49-F238E27FC236}">
                <a16:creationId xmlns:a16="http://schemas.microsoft.com/office/drawing/2014/main" id="{CDD8FD7E-18EB-CC1B-61C0-5A1ECF51F907}"/>
              </a:ext>
            </a:extLst>
          </p:cNvPr>
          <p:cNvCxnSpPr>
            <a:cxnSpLocks/>
            <a:stCxn id="66" idx="6"/>
            <a:endCxn id="12" idx="2"/>
          </p:cNvCxnSpPr>
          <p:nvPr/>
        </p:nvCxnSpPr>
        <p:spPr>
          <a:xfrm>
            <a:off x="7433263" y="2745551"/>
            <a:ext cx="1407118" cy="1072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Conector recto de flecha 95">
            <a:extLst>
              <a:ext uri="{FF2B5EF4-FFF2-40B4-BE49-F238E27FC236}">
                <a16:creationId xmlns:a16="http://schemas.microsoft.com/office/drawing/2014/main" id="{B8EA9835-4F34-2F99-961D-56B740FF4B89}"/>
              </a:ext>
            </a:extLst>
          </p:cNvPr>
          <p:cNvCxnSpPr>
            <a:cxnSpLocks/>
            <a:stCxn id="67" idx="6"/>
            <a:endCxn id="12" idx="2"/>
          </p:cNvCxnSpPr>
          <p:nvPr/>
        </p:nvCxnSpPr>
        <p:spPr>
          <a:xfrm>
            <a:off x="7425542" y="3368856"/>
            <a:ext cx="1414839" cy="44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Conector recto de flecha 98">
            <a:extLst>
              <a:ext uri="{FF2B5EF4-FFF2-40B4-BE49-F238E27FC236}">
                <a16:creationId xmlns:a16="http://schemas.microsoft.com/office/drawing/2014/main" id="{5ED7CEC3-05F7-3783-C873-DE6D59C7631A}"/>
              </a:ext>
            </a:extLst>
          </p:cNvPr>
          <p:cNvCxnSpPr>
            <a:cxnSpLocks/>
            <a:stCxn id="68" idx="6"/>
            <a:endCxn id="12" idx="2"/>
          </p:cNvCxnSpPr>
          <p:nvPr/>
        </p:nvCxnSpPr>
        <p:spPr>
          <a:xfrm flipV="1">
            <a:off x="7425542" y="3818515"/>
            <a:ext cx="1414839" cy="1693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Conector recto de flecha 113">
            <a:extLst>
              <a:ext uri="{FF2B5EF4-FFF2-40B4-BE49-F238E27FC236}">
                <a16:creationId xmlns:a16="http://schemas.microsoft.com/office/drawing/2014/main" id="{B7C33D6B-E247-D810-1958-8C60ABD0794D}"/>
              </a:ext>
            </a:extLst>
          </p:cNvPr>
          <p:cNvCxnSpPr>
            <a:cxnSpLocks/>
            <a:stCxn id="62" idx="0"/>
            <a:endCxn id="9" idx="2"/>
          </p:cNvCxnSpPr>
          <p:nvPr/>
        </p:nvCxnSpPr>
        <p:spPr>
          <a:xfrm flipV="1">
            <a:off x="4311236" y="3105551"/>
            <a:ext cx="883384" cy="2664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Conector recto de flecha 115">
            <a:extLst>
              <a:ext uri="{FF2B5EF4-FFF2-40B4-BE49-F238E27FC236}">
                <a16:creationId xmlns:a16="http://schemas.microsoft.com/office/drawing/2014/main" id="{920858B5-86F6-4351-5C7A-9684F3667FD9}"/>
              </a:ext>
            </a:extLst>
          </p:cNvPr>
          <p:cNvCxnSpPr>
            <a:cxnSpLocks/>
            <a:stCxn id="62" idx="0"/>
            <a:endCxn id="10" idx="2"/>
          </p:cNvCxnSpPr>
          <p:nvPr/>
        </p:nvCxnSpPr>
        <p:spPr>
          <a:xfrm flipV="1">
            <a:off x="4311236" y="3755088"/>
            <a:ext cx="875663" cy="2015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Conector recto de flecha 118">
            <a:extLst>
              <a:ext uri="{FF2B5EF4-FFF2-40B4-BE49-F238E27FC236}">
                <a16:creationId xmlns:a16="http://schemas.microsoft.com/office/drawing/2014/main" id="{D4D76423-67F5-E323-86A2-77061CDA0A24}"/>
              </a:ext>
            </a:extLst>
          </p:cNvPr>
          <p:cNvCxnSpPr>
            <a:cxnSpLocks/>
            <a:stCxn id="62" idx="0"/>
            <a:endCxn id="11" idx="2"/>
          </p:cNvCxnSpPr>
          <p:nvPr/>
        </p:nvCxnSpPr>
        <p:spPr>
          <a:xfrm flipV="1">
            <a:off x="4311236" y="4482219"/>
            <a:ext cx="875663" cy="1288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5" name="Conector recto de flecha 124">
            <a:extLst>
              <a:ext uri="{FF2B5EF4-FFF2-40B4-BE49-F238E27FC236}">
                <a16:creationId xmlns:a16="http://schemas.microsoft.com/office/drawing/2014/main" id="{F7B37B1F-3E55-5B6A-A5A0-D997C302603C}"/>
              </a:ext>
            </a:extLst>
          </p:cNvPr>
          <p:cNvCxnSpPr>
            <a:cxnSpLocks/>
            <a:stCxn id="63" idx="0"/>
            <a:endCxn id="66" idx="2"/>
          </p:cNvCxnSpPr>
          <p:nvPr/>
        </p:nvCxnSpPr>
        <p:spPr>
          <a:xfrm flipV="1">
            <a:off x="6058847" y="2745551"/>
            <a:ext cx="1014416" cy="30377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Conector recto de flecha 127">
            <a:extLst>
              <a:ext uri="{FF2B5EF4-FFF2-40B4-BE49-F238E27FC236}">
                <a16:creationId xmlns:a16="http://schemas.microsoft.com/office/drawing/2014/main" id="{1EBF0308-519E-2B76-6D5A-EDF321E956BA}"/>
              </a:ext>
            </a:extLst>
          </p:cNvPr>
          <p:cNvCxnSpPr>
            <a:cxnSpLocks/>
            <a:stCxn id="63" idx="0"/>
            <a:endCxn id="67" idx="2"/>
          </p:cNvCxnSpPr>
          <p:nvPr/>
        </p:nvCxnSpPr>
        <p:spPr>
          <a:xfrm flipV="1">
            <a:off x="6058847" y="3368856"/>
            <a:ext cx="1006695" cy="24144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Conector recto de flecha 132">
            <a:extLst>
              <a:ext uri="{FF2B5EF4-FFF2-40B4-BE49-F238E27FC236}">
                <a16:creationId xmlns:a16="http://schemas.microsoft.com/office/drawing/2014/main" id="{52F82BCC-A8EA-CC86-96F1-43E6CBD84ACB}"/>
              </a:ext>
            </a:extLst>
          </p:cNvPr>
          <p:cNvCxnSpPr>
            <a:cxnSpLocks/>
            <a:stCxn id="63" idx="0"/>
            <a:endCxn id="68" idx="2"/>
          </p:cNvCxnSpPr>
          <p:nvPr/>
        </p:nvCxnSpPr>
        <p:spPr>
          <a:xfrm flipV="1">
            <a:off x="6058847" y="3987880"/>
            <a:ext cx="1006695" cy="1795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Conector recto de flecha 135">
            <a:extLst>
              <a:ext uri="{FF2B5EF4-FFF2-40B4-BE49-F238E27FC236}">
                <a16:creationId xmlns:a16="http://schemas.microsoft.com/office/drawing/2014/main" id="{4262FFB5-580E-7F20-AA23-1B87B460F0A8}"/>
              </a:ext>
            </a:extLst>
          </p:cNvPr>
          <p:cNvCxnSpPr>
            <a:cxnSpLocks/>
            <a:stCxn id="64" idx="0"/>
            <a:endCxn id="12" idx="2"/>
          </p:cNvCxnSpPr>
          <p:nvPr/>
        </p:nvCxnSpPr>
        <p:spPr>
          <a:xfrm flipV="1">
            <a:off x="7794456" y="3818515"/>
            <a:ext cx="1045925" cy="1931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Conector recto de flecha 140">
            <a:extLst>
              <a:ext uri="{FF2B5EF4-FFF2-40B4-BE49-F238E27FC236}">
                <a16:creationId xmlns:a16="http://schemas.microsoft.com/office/drawing/2014/main" id="{7A0C9A77-772E-C247-70C6-68DF8C693586}"/>
              </a:ext>
            </a:extLst>
          </p:cNvPr>
          <p:cNvCxnSpPr>
            <a:cxnSpLocks/>
            <a:stCxn id="12" idx="6"/>
            <a:endCxn id="142" idx="1"/>
          </p:cNvCxnSpPr>
          <p:nvPr/>
        </p:nvCxnSpPr>
        <p:spPr>
          <a:xfrm flipV="1">
            <a:off x="9200381" y="3807880"/>
            <a:ext cx="621098" cy="10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2" name="Rectángulo 141">
                <a:extLst>
                  <a:ext uri="{FF2B5EF4-FFF2-40B4-BE49-F238E27FC236}">
                    <a16:creationId xmlns:a16="http://schemas.microsoft.com/office/drawing/2014/main" id="{D44C1411-0FB7-7568-302F-6E93D3547577}"/>
                  </a:ext>
                </a:extLst>
              </p:cNvPr>
              <p:cNvSpPr/>
              <p:nvPr/>
            </p:nvSpPr>
            <p:spPr>
              <a:xfrm>
                <a:off x="9821479" y="3528290"/>
                <a:ext cx="625306" cy="5591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s-MX" b="1" i="1" smtClean="0">
                              <a:effectLst>
                                <a:outerShdw blurRad="38100" dist="38100" dir="2700000" algn="tl">
                                  <a:srgbClr val="000000">
                                    <a:alpha val="43137"/>
                                  </a:srgbClr>
                                </a:outerShdw>
                              </a:effectLst>
                              <a:latin typeface="Cambria Math" panose="02040503050406030204" pitchFamily="18" charset="0"/>
                            </a:rPr>
                          </m:ctrlPr>
                        </m:accPr>
                        <m:e>
                          <m:r>
                            <a:rPr lang="es-MX" b="1" i="1" smtClean="0">
                              <a:effectLst>
                                <a:outerShdw blurRad="38100" dist="38100" dir="2700000" algn="tl">
                                  <a:srgbClr val="000000">
                                    <a:alpha val="43137"/>
                                  </a:srgbClr>
                                </a:outerShdw>
                              </a:effectLst>
                              <a:latin typeface="Cambria Math" panose="02040503050406030204" pitchFamily="18" charset="0"/>
                            </a:rPr>
                            <m:t>𝒀</m:t>
                          </m:r>
                        </m:e>
                      </m:acc>
                    </m:oMath>
                  </m:oMathPara>
                </a14:m>
                <a:endParaRPr lang="es-MX" b="1" dirty="0">
                  <a:effectLst>
                    <a:outerShdw blurRad="38100" dist="38100" dir="2700000" algn="tl">
                      <a:srgbClr val="000000">
                        <a:alpha val="43137"/>
                      </a:srgbClr>
                    </a:outerShdw>
                  </a:effectLst>
                </a:endParaRPr>
              </a:p>
            </p:txBody>
          </p:sp>
        </mc:Choice>
        <mc:Fallback xmlns="">
          <p:sp>
            <p:nvSpPr>
              <p:cNvPr id="142" name="Rectángulo 141">
                <a:extLst>
                  <a:ext uri="{FF2B5EF4-FFF2-40B4-BE49-F238E27FC236}">
                    <a16:creationId xmlns:a16="http://schemas.microsoft.com/office/drawing/2014/main" id="{D44C1411-0FB7-7568-302F-6E93D3547577}"/>
                  </a:ext>
                </a:extLst>
              </p:cNvPr>
              <p:cNvSpPr>
                <a:spLocks noRot="1" noChangeAspect="1" noMove="1" noResize="1" noEditPoints="1" noAdjustHandles="1" noChangeArrowheads="1" noChangeShapeType="1" noTextEdit="1"/>
              </p:cNvSpPr>
              <p:nvPr/>
            </p:nvSpPr>
            <p:spPr>
              <a:xfrm>
                <a:off x="9821479" y="3528290"/>
                <a:ext cx="625306" cy="559179"/>
              </a:xfrm>
              <a:prstGeom prst="rect">
                <a:avLst/>
              </a:prstGeom>
              <a:blipFill>
                <a:blip r:embed="rId10"/>
                <a:stretch>
                  <a:fillRect r="-1698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5" name="CuadroTexto 144">
                <a:extLst>
                  <a:ext uri="{FF2B5EF4-FFF2-40B4-BE49-F238E27FC236}">
                    <a16:creationId xmlns:a16="http://schemas.microsoft.com/office/drawing/2014/main" id="{29093796-80DA-27F1-047E-D9E741412034}"/>
                  </a:ext>
                </a:extLst>
              </p:cNvPr>
              <p:cNvSpPr txBox="1"/>
              <p:nvPr/>
            </p:nvSpPr>
            <p:spPr>
              <a:xfrm>
                <a:off x="4131236" y="2511927"/>
                <a:ext cx="446490"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𝑖</m:t>
                          </m:r>
                          <m:r>
                            <a:rPr lang="es-MX" b="0" i="1" smtClean="0">
                              <a:latin typeface="Cambria Math" panose="02040503050406030204" pitchFamily="18" charset="0"/>
                            </a:rPr>
                            <m:t>,</m:t>
                          </m:r>
                          <m:r>
                            <a:rPr lang="es-MX" b="0" i="1" smtClean="0">
                              <a:latin typeface="Cambria Math" panose="02040503050406030204" pitchFamily="18" charset="0"/>
                            </a:rPr>
                            <m:t>𝑗</m:t>
                          </m:r>
                          <m:r>
                            <a:rPr lang="es-MX" b="0" i="1" smtClean="0">
                              <a:latin typeface="Cambria Math" panose="02040503050406030204" pitchFamily="18" charset="0"/>
                            </a:rPr>
                            <m:t>,</m:t>
                          </m:r>
                          <m:r>
                            <a:rPr lang="es-MX" b="0" i="1" smtClean="0">
                              <a:latin typeface="Cambria Math" panose="02040503050406030204" pitchFamily="18" charset="0"/>
                            </a:rPr>
                            <m:t>𝑘</m:t>
                          </m:r>
                        </m:sub>
                      </m:sSub>
                    </m:oMath>
                  </m:oMathPara>
                </a14:m>
                <a:endParaRPr lang="es-MX" dirty="0"/>
              </a:p>
            </p:txBody>
          </p:sp>
        </mc:Choice>
        <mc:Fallback xmlns="">
          <p:sp>
            <p:nvSpPr>
              <p:cNvPr id="145" name="CuadroTexto 144">
                <a:extLst>
                  <a:ext uri="{FF2B5EF4-FFF2-40B4-BE49-F238E27FC236}">
                    <a16:creationId xmlns:a16="http://schemas.microsoft.com/office/drawing/2014/main" id="{29093796-80DA-27F1-047E-D9E741412034}"/>
                  </a:ext>
                </a:extLst>
              </p:cNvPr>
              <p:cNvSpPr txBox="1">
                <a:spLocks noRot="1" noChangeAspect="1" noMove="1" noResize="1" noEditPoints="1" noAdjustHandles="1" noChangeArrowheads="1" noChangeShapeType="1" noTextEdit="1"/>
              </p:cNvSpPr>
              <p:nvPr/>
            </p:nvSpPr>
            <p:spPr>
              <a:xfrm>
                <a:off x="4131236" y="2511927"/>
                <a:ext cx="446490" cy="391646"/>
              </a:xfrm>
              <a:prstGeom prst="rect">
                <a:avLst/>
              </a:prstGeom>
              <a:blipFill>
                <a:blip r:embed="rId11"/>
                <a:stretch>
                  <a:fillRect r="-42466" b="-93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6" name="CuadroTexto 145">
                <a:extLst>
                  <a:ext uri="{FF2B5EF4-FFF2-40B4-BE49-F238E27FC236}">
                    <a16:creationId xmlns:a16="http://schemas.microsoft.com/office/drawing/2014/main" id="{F1FC632D-7732-174F-D8E2-E8F8066D5E74}"/>
                  </a:ext>
                </a:extLst>
              </p:cNvPr>
              <p:cNvSpPr txBox="1"/>
              <p:nvPr/>
            </p:nvSpPr>
            <p:spPr>
              <a:xfrm>
                <a:off x="5994980" y="2511927"/>
                <a:ext cx="446490"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𝑖</m:t>
                          </m:r>
                          <m:r>
                            <a:rPr lang="es-MX" b="0" i="1" smtClean="0">
                              <a:latin typeface="Cambria Math" panose="02040503050406030204" pitchFamily="18" charset="0"/>
                            </a:rPr>
                            <m:t>,</m:t>
                          </m:r>
                          <m:r>
                            <a:rPr lang="es-MX" b="0" i="1" smtClean="0">
                              <a:latin typeface="Cambria Math" panose="02040503050406030204" pitchFamily="18" charset="0"/>
                            </a:rPr>
                            <m:t>𝑗</m:t>
                          </m:r>
                          <m:r>
                            <a:rPr lang="es-MX" b="0" i="1" smtClean="0">
                              <a:latin typeface="Cambria Math" panose="02040503050406030204" pitchFamily="18" charset="0"/>
                            </a:rPr>
                            <m:t>,</m:t>
                          </m:r>
                          <m:r>
                            <a:rPr lang="es-MX" b="0" i="1" smtClean="0">
                              <a:latin typeface="Cambria Math" panose="02040503050406030204" pitchFamily="18" charset="0"/>
                            </a:rPr>
                            <m:t>𝑘</m:t>
                          </m:r>
                        </m:sub>
                      </m:sSub>
                    </m:oMath>
                  </m:oMathPara>
                </a14:m>
                <a:endParaRPr lang="es-MX" dirty="0"/>
              </a:p>
            </p:txBody>
          </p:sp>
        </mc:Choice>
        <mc:Fallback xmlns="">
          <p:sp>
            <p:nvSpPr>
              <p:cNvPr id="146" name="CuadroTexto 145">
                <a:extLst>
                  <a:ext uri="{FF2B5EF4-FFF2-40B4-BE49-F238E27FC236}">
                    <a16:creationId xmlns:a16="http://schemas.microsoft.com/office/drawing/2014/main" id="{F1FC632D-7732-174F-D8E2-E8F8066D5E74}"/>
                  </a:ext>
                </a:extLst>
              </p:cNvPr>
              <p:cNvSpPr txBox="1">
                <a:spLocks noRot="1" noChangeAspect="1" noMove="1" noResize="1" noEditPoints="1" noAdjustHandles="1" noChangeArrowheads="1" noChangeShapeType="1" noTextEdit="1"/>
              </p:cNvSpPr>
              <p:nvPr/>
            </p:nvSpPr>
            <p:spPr>
              <a:xfrm>
                <a:off x="5994980" y="2511927"/>
                <a:ext cx="446490" cy="391646"/>
              </a:xfrm>
              <a:prstGeom prst="rect">
                <a:avLst/>
              </a:prstGeom>
              <a:blipFill>
                <a:blip r:embed="rId12"/>
                <a:stretch>
                  <a:fillRect r="-40541" b="-9375"/>
                </a:stretch>
              </a:blipFill>
            </p:spPr>
            <p:txBody>
              <a:bodyPr/>
              <a:lstStyle/>
              <a:p>
                <a:r>
                  <a:rPr lang="es-MX">
                    <a:noFill/>
                  </a:rPr>
                  <a:t> </a:t>
                </a:r>
              </a:p>
            </p:txBody>
          </p:sp>
        </mc:Fallback>
      </mc:AlternateContent>
      <p:pic>
        <p:nvPicPr>
          <p:cNvPr id="148" name="Imagen 147">
            <a:extLst>
              <a:ext uri="{FF2B5EF4-FFF2-40B4-BE49-F238E27FC236}">
                <a16:creationId xmlns:a16="http://schemas.microsoft.com/office/drawing/2014/main" id="{673FB108-A15B-E733-9D66-ECF85CE73377}"/>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149" name="CuadroTexto 148">
            <a:extLst>
              <a:ext uri="{FF2B5EF4-FFF2-40B4-BE49-F238E27FC236}">
                <a16:creationId xmlns:a16="http://schemas.microsoft.com/office/drawing/2014/main" id="{49927309-2462-8A58-3B75-E02A8DAA8265}"/>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mc:AlternateContent xmlns:mc="http://schemas.openxmlformats.org/markup-compatibility/2006" xmlns:a14="http://schemas.microsoft.com/office/drawing/2010/main">
        <mc:Choice Requires="a14">
          <p:sp>
            <p:nvSpPr>
              <p:cNvPr id="29" name="Elipse 28">
                <a:extLst>
                  <a:ext uri="{FF2B5EF4-FFF2-40B4-BE49-F238E27FC236}">
                    <a16:creationId xmlns:a16="http://schemas.microsoft.com/office/drawing/2014/main" id="{B166CDF2-664D-0386-07FB-381709E61CE4}"/>
                  </a:ext>
                </a:extLst>
              </p:cNvPr>
              <p:cNvSpPr/>
              <p:nvPr/>
            </p:nvSpPr>
            <p:spPr>
              <a:xfrm>
                <a:off x="7041608" y="4426904"/>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0" lang="es-MX" sz="1050" b="0" i="1" u="none" strike="noStrike" kern="1200" cap="none" spc="0" normalizeH="0" baseline="0" noProof="0" smtClean="0">
                          <a:ln>
                            <a:noFill/>
                          </a:ln>
                          <a:solidFill>
                            <a:prstClr val="white"/>
                          </a:solidFill>
                          <a:effectLst/>
                          <a:uLnTx/>
                          <a:uFillTx/>
                          <a:latin typeface="Cambria Math" panose="02040503050406030204" pitchFamily="18" charset="0"/>
                        </a:rPr>
                        <m:t>∑|</m:t>
                      </m:r>
                      <m:r>
                        <a:rPr kumimoji="0" lang="es-MX" sz="105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𝜃</m:t>
                      </m:r>
                    </m:oMath>
                  </m:oMathPara>
                </a14:m>
                <a:endParaRPr lang="es-MX" sz="1050" dirty="0"/>
              </a:p>
            </p:txBody>
          </p:sp>
        </mc:Choice>
        <mc:Fallback xmlns="">
          <p:sp>
            <p:nvSpPr>
              <p:cNvPr id="29" name="Elipse 28">
                <a:extLst>
                  <a:ext uri="{FF2B5EF4-FFF2-40B4-BE49-F238E27FC236}">
                    <a16:creationId xmlns:a16="http://schemas.microsoft.com/office/drawing/2014/main" id="{B166CDF2-664D-0386-07FB-381709E61CE4}"/>
                  </a:ext>
                </a:extLst>
              </p:cNvPr>
              <p:cNvSpPr>
                <a:spLocks noRot="1" noChangeAspect="1" noMove="1" noResize="1" noEditPoints="1" noAdjustHandles="1" noChangeArrowheads="1" noChangeShapeType="1" noTextEdit="1"/>
              </p:cNvSpPr>
              <p:nvPr/>
            </p:nvSpPr>
            <p:spPr>
              <a:xfrm>
                <a:off x="7041608" y="4426904"/>
                <a:ext cx="360000" cy="360000"/>
              </a:xfrm>
              <a:prstGeom prst="ellipse">
                <a:avLst/>
              </a:prstGeom>
              <a:blipFill>
                <a:blip r:embed="rId9"/>
                <a:stretch>
                  <a:fillRect l="-1613"/>
                </a:stretch>
              </a:blipFill>
            </p:spPr>
            <p:txBody>
              <a:bodyPr/>
              <a:lstStyle/>
              <a:p>
                <a:r>
                  <a:rPr lang="es-MX">
                    <a:noFill/>
                  </a:rPr>
                  <a:t> </a:t>
                </a:r>
              </a:p>
            </p:txBody>
          </p:sp>
        </mc:Fallback>
      </mc:AlternateContent>
      <p:cxnSp>
        <p:nvCxnSpPr>
          <p:cNvPr id="55" name="Conector recto de flecha 54">
            <a:extLst>
              <a:ext uri="{FF2B5EF4-FFF2-40B4-BE49-F238E27FC236}">
                <a16:creationId xmlns:a16="http://schemas.microsoft.com/office/drawing/2014/main" id="{98B3C9D0-10CC-AD6B-D67C-5CC60CBD3EB5}"/>
              </a:ext>
            </a:extLst>
          </p:cNvPr>
          <p:cNvCxnSpPr>
            <a:cxnSpLocks/>
            <a:stCxn id="9" idx="6"/>
            <a:endCxn id="29" idx="2"/>
          </p:cNvCxnSpPr>
          <p:nvPr/>
        </p:nvCxnSpPr>
        <p:spPr>
          <a:xfrm>
            <a:off x="5554620" y="3105551"/>
            <a:ext cx="1486988" cy="1501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ector recto de flecha 58">
            <a:extLst>
              <a:ext uri="{FF2B5EF4-FFF2-40B4-BE49-F238E27FC236}">
                <a16:creationId xmlns:a16="http://schemas.microsoft.com/office/drawing/2014/main" id="{17E0E2CA-F68C-35F4-6EB4-4BCA50CF73D6}"/>
              </a:ext>
            </a:extLst>
          </p:cNvPr>
          <p:cNvCxnSpPr>
            <a:cxnSpLocks/>
            <a:stCxn id="10" idx="6"/>
            <a:endCxn id="29" idx="2"/>
          </p:cNvCxnSpPr>
          <p:nvPr/>
        </p:nvCxnSpPr>
        <p:spPr>
          <a:xfrm>
            <a:off x="5546899" y="3755088"/>
            <a:ext cx="1494709" cy="8518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ector recto de flecha 70">
            <a:extLst>
              <a:ext uri="{FF2B5EF4-FFF2-40B4-BE49-F238E27FC236}">
                <a16:creationId xmlns:a16="http://schemas.microsoft.com/office/drawing/2014/main" id="{91E9551F-CEA2-5993-3A13-AAB26F681B18}"/>
              </a:ext>
            </a:extLst>
          </p:cNvPr>
          <p:cNvCxnSpPr>
            <a:cxnSpLocks/>
            <a:stCxn id="11" idx="6"/>
            <a:endCxn id="29" idx="2"/>
          </p:cNvCxnSpPr>
          <p:nvPr/>
        </p:nvCxnSpPr>
        <p:spPr>
          <a:xfrm>
            <a:off x="5546899" y="4482219"/>
            <a:ext cx="1494709" cy="124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ector recto de flecha 74">
            <a:extLst>
              <a:ext uri="{FF2B5EF4-FFF2-40B4-BE49-F238E27FC236}">
                <a16:creationId xmlns:a16="http://schemas.microsoft.com/office/drawing/2014/main" id="{182C6C22-94AC-E31D-650C-96177160B33F}"/>
              </a:ext>
            </a:extLst>
          </p:cNvPr>
          <p:cNvCxnSpPr>
            <a:cxnSpLocks/>
            <a:stCxn id="63" idx="0"/>
            <a:endCxn id="29" idx="2"/>
          </p:cNvCxnSpPr>
          <p:nvPr/>
        </p:nvCxnSpPr>
        <p:spPr>
          <a:xfrm flipV="1">
            <a:off x="6058847" y="4606904"/>
            <a:ext cx="982761" cy="11764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Conector recto de flecha 80">
            <a:extLst>
              <a:ext uri="{FF2B5EF4-FFF2-40B4-BE49-F238E27FC236}">
                <a16:creationId xmlns:a16="http://schemas.microsoft.com/office/drawing/2014/main" id="{9454F58B-1430-ECA5-91C1-1B3F3DE2E92B}"/>
              </a:ext>
            </a:extLst>
          </p:cNvPr>
          <p:cNvCxnSpPr>
            <a:cxnSpLocks/>
            <a:stCxn id="29" idx="6"/>
            <a:endCxn id="12" idx="2"/>
          </p:cNvCxnSpPr>
          <p:nvPr/>
        </p:nvCxnSpPr>
        <p:spPr>
          <a:xfrm flipV="1">
            <a:off x="7401608" y="3818515"/>
            <a:ext cx="1438773" cy="788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1" name="CuadroTexto 100">
            <a:extLst>
              <a:ext uri="{FF2B5EF4-FFF2-40B4-BE49-F238E27FC236}">
                <a16:creationId xmlns:a16="http://schemas.microsoft.com/office/drawing/2014/main" id="{6B628694-D53C-CA84-A848-946B0504924D}"/>
              </a:ext>
            </a:extLst>
          </p:cNvPr>
          <p:cNvSpPr txBox="1"/>
          <p:nvPr/>
        </p:nvSpPr>
        <p:spPr>
          <a:xfrm>
            <a:off x="2054087" y="546377"/>
            <a:ext cx="8083826" cy="878635"/>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noProof="1"/>
              <a:t>Arquitectura de un MLP</a:t>
            </a:r>
            <a:endParaRPr lang="es-MX" dirty="0"/>
          </a:p>
        </p:txBody>
      </p:sp>
    </p:spTree>
    <p:extLst>
      <p:ext uri="{BB962C8B-B14F-4D97-AF65-F5344CB8AC3E}">
        <p14:creationId xmlns:p14="http://schemas.microsoft.com/office/powerpoint/2010/main" val="2981392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Elementos de un MLP</a:t>
            </a:r>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3416320"/>
          </a:xfrm>
          <a:prstGeom prst="rect">
            <a:avLst/>
          </a:prstGeom>
          <a:noFill/>
        </p:spPr>
        <p:txBody>
          <a:bodyPr wrap="square">
            <a:spAutoFit/>
          </a:bodyPr>
          <a:lstStyle/>
          <a:p>
            <a:pPr algn="just"/>
            <a:endParaRPr lang="es-MX" dirty="0">
              <a:latin typeface="Century Schoolbook" panose="02040604050505020304" pitchFamily="18" charset="0"/>
            </a:endParaRPr>
          </a:p>
          <a:p>
            <a:pPr algn="just" fontAlgn="base"/>
            <a:r>
              <a:rPr lang="es-MX" sz="1800" b="1" i="0" dirty="0">
                <a:effectLst/>
                <a:latin typeface="Century Schoolbook" panose="02040604050505020304" pitchFamily="18" charset="0"/>
              </a:rPr>
              <a:t>Capa de entrada</a:t>
            </a:r>
            <a:r>
              <a:rPr lang="es-MX" sz="1800" b="0" i="0" dirty="0">
                <a:effectLst/>
                <a:latin typeface="Century Schoolbook" panose="02040604050505020304" pitchFamily="18" charset="0"/>
              </a:rPr>
              <a:t>: </a:t>
            </a:r>
          </a:p>
          <a:p>
            <a:pPr algn="just" fontAlgn="base"/>
            <a:r>
              <a:rPr lang="es-MX" sz="1800" dirty="0">
                <a:latin typeface="Century Schoolbook" panose="02040604050505020304" pitchFamily="18" charset="0"/>
              </a:rPr>
              <a:t>C</a:t>
            </a:r>
            <a:r>
              <a:rPr lang="es-MX" sz="1800" b="0" i="0" dirty="0">
                <a:effectLst/>
                <a:latin typeface="Century Schoolbook" panose="02040604050505020304" pitchFamily="18" charset="0"/>
              </a:rPr>
              <a:t>onecta la red con el exterior, son cada una de las variables de entrada de la red.</a:t>
            </a:r>
          </a:p>
          <a:p>
            <a:pPr algn="just" fontAlgn="base"/>
            <a:endParaRPr lang="es-MX" sz="1800" b="0" i="0" dirty="0">
              <a:effectLst/>
              <a:latin typeface="Century Schoolbook" panose="02040604050505020304" pitchFamily="18" charset="0"/>
            </a:endParaRPr>
          </a:p>
          <a:p>
            <a:pPr algn="just" fontAlgn="base"/>
            <a:r>
              <a:rPr lang="es-MX" sz="1800" b="1" i="0" dirty="0">
                <a:effectLst/>
                <a:latin typeface="Century Schoolbook" panose="02040604050505020304" pitchFamily="18" charset="0"/>
              </a:rPr>
              <a:t>Capas ocultas</a:t>
            </a:r>
            <a:r>
              <a:rPr lang="es-MX" sz="1800" b="0" i="0" dirty="0">
                <a:effectLst/>
                <a:latin typeface="Century Schoolbook" panose="02040604050505020304" pitchFamily="18" charset="0"/>
              </a:rPr>
              <a:t>: </a:t>
            </a:r>
          </a:p>
          <a:p>
            <a:pPr algn="just" fontAlgn="base"/>
            <a:r>
              <a:rPr lang="es-MX" sz="1800" dirty="0">
                <a:latin typeface="Century Schoolbook" panose="02040604050505020304" pitchFamily="18" charset="0"/>
              </a:rPr>
              <a:t>Conjunto</a:t>
            </a:r>
            <a:r>
              <a:rPr lang="es-MX" sz="1800" b="0" i="0" dirty="0">
                <a:effectLst/>
                <a:latin typeface="Century Schoolbook" panose="02040604050505020304" pitchFamily="18" charset="0"/>
              </a:rPr>
              <a:t> de capas en las que cada activación de una salida procede de la suma ponderada de las activaciones de la capa anterior conectadas, mas sus correspondientes umbrales (</a:t>
            </a:r>
            <a:r>
              <a:rPr lang="es-MX" sz="1800" b="0" i="0" dirty="0" err="1">
                <a:effectLst/>
                <a:latin typeface="Century Schoolbook" panose="02040604050505020304" pitchFamily="18" charset="0"/>
              </a:rPr>
              <a:t>bias</a:t>
            </a:r>
            <a:r>
              <a:rPr lang="es-MX" sz="1800" b="0" i="0" dirty="0">
                <a:effectLst/>
                <a:latin typeface="Century Schoolbook" panose="02040604050505020304" pitchFamily="18" charset="0"/>
              </a:rPr>
              <a:t>, sesgos).</a:t>
            </a:r>
          </a:p>
          <a:p>
            <a:pPr algn="just" fontAlgn="base"/>
            <a:endParaRPr lang="es-MX" sz="1800" b="0" i="0" dirty="0">
              <a:effectLst/>
              <a:latin typeface="Century Schoolbook" panose="02040604050505020304" pitchFamily="18" charset="0"/>
            </a:endParaRPr>
          </a:p>
          <a:p>
            <a:pPr algn="just" fontAlgn="base"/>
            <a:r>
              <a:rPr lang="es-MX" sz="1800" b="1" i="0" dirty="0">
                <a:effectLst/>
                <a:latin typeface="Century Schoolbook" panose="02040604050505020304" pitchFamily="18" charset="0"/>
              </a:rPr>
              <a:t>Capa de salida</a:t>
            </a:r>
            <a:r>
              <a:rPr lang="es-MX" sz="1800" b="0" i="0" dirty="0">
                <a:effectLst/>
                <a:latin typeface="Century Schoolbook" panose="02040604050505020304" pitchFamily="18" charset="0"/>
              </a:rPr>
              <a:t>: </a:t>
            </a:r>
          </a:p>
          <a:p>
            <a:pPr algn="just" fontAlgn="base"/>
            <a:r>
              <a:rPr lang="es-MX" sz="1800" dirty="0">
                <a:latin typeface="Century Schoolbook" panose="02040604050505020304" pitchFamily="18" charset="0"/>
              </a:rPr>
              <a:t>C</a:t>
            </a:r>
            <a:r>
              <a:rPr lang="es-MX" sz="1800" b="0" i="0" dirty="0">
                <a:effectLst/>
                <a:latin typeface="Century Schoolbook" panose="02040604050505020304" pitchFamily="18" charset="0"/>
              </a:rPr>
              <a:t>onecta las capas ocultas con la salida de la red que proporciona los resultados.</a:t>
            </a:r>
          </a:p>
          <a:p>
            <a:pPr algn="just"/>
            <a:endParaRPr lang="es-MX" sz="1800" dirty="0">
              <a:latin typeface="Century Schoolbook" panose="02040604050505020304" pitchFamily="18" charset="0"/>
            </a:endParaRPr>
          </a:p>
        </p:txBody>
      </p:sp>
    </p:spTree>
    <p:extLst>
      <p:ext uri="{BB962C8B-B14F-4D97-AF65-F5344CB8AC3E}">
        <p14:creationId xmlns:p14="http://schemas.microsoft.com/office/powerpoint/2010/main" val="26771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Funciones de activación</a:t>
            </a:r>
            <a:endParaRPr lang="es-MX" dirty="0"/>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4470904"/>
          </a:xfrm>
          <a:prstGeom prst="rect">
            <a:avLst/>
          </a:prstGeom>
          <a:noFill/>
        </p:spPr>
        <p:txBody>
          <a:bodyPr wrap="square">
            <a:spAutoFit/>
          </a:bodyPr>
          <a:lstStyle/>
          <a:p>
            <a:pPr algn="just"/>
            <a:r>
              <a:rPr lang="es-MX" b="0" i="0" dirty="0">
                <a:effectLst/>
                <a:latin typeface="Century Schoolbook" panose="02040604050505020304" pitchFamily="18" charset="0"/>
              </a:rPr>
              <a:t>Una función  de activación que transmite la información generada por la combinación lineal de los pesos y las entradas, es decir son la manera de transmitir la información por las conexiones de las neuronas hacia la capa de salida.</a:t>
            </a:r>
          </a:p>
          <a:p>
            <a:pPr algn="just"/>
            <a:endParaRPr lang="es-MX" dirty="0">
              <a:latin typeface="Century Schoolbook" panose="02040604050505020304" pitchFamily="18" charset="0"/>
            </a:endParaRPr>
          </a:p>
          <a:p>
            <a:pPr algn="just"/>
            <a:r>
              <a:rPr lang="es-MX" dirty="0">
                <a:latin typeface="Century Schoolbook" panose="02040604050505020304" pitchFamily="18" charset="0"/>
              </a:rPr>
              <a:t>Las funciones de activación generalmente harán que los modelos sean no lineales. Entre las funciones de activación más conocidas o más usadas se encuentran</a:t>
            </a:r>
          </a:p>
          <a:p>
            <a:pPr algn="just"/>
            <a:endParaRPr lang="es-MX" dirty="0">
              <a:latin typeface="Century Schoolbook" panose="02040604050505020304" pitchFamily="18" charset="0"/>
            </a:endParaRPr>
          </a:p>
          <a:p>
            <a:pPr marL="285750" indent="-285750" algn="just">
              <a:lnSpc>
                <a:spcPct val="150000"/>
              </a:lnSpc>
              <a:buFont typeface="Wingdings" panose="05000000000000000000" pitchFamily="2" charset="2"/>
              <a:buChar char="Ø"/>
            </a:pPr>
            <a:r>
              <a:rPr lang="es-MX" b="1" dirty="0">
                <a:latin typeface="Century Schoolbook" panose="02040604050505020304" pitchFamily="18" charset="0"/>
              </a:rPr>
              <a:t>Función Lineal</a:t>
            </a:r>
            <a:endParaRPr lang="es-MX" dirty="0">
              <a:latin typeface="Century Schoolbook" panose="02040604050505020304" pitchFamily="18" charset="0"/>
            </a:endParaRPr>
          </a:p>
          <a:p>
            <a:pPr marL="285750" indent="-285750" algn="just">
              <a:lnSpc>
                <a:spcPct val="150000"/>
              </a:lnSpc>
              <a:buFont typeface="Wingdings" panose="05000000000000000000" pitchFamily="2" charset="2"/>
              <a:buChar char="Ø"/>
            </a:pPr>
            <a:r>
              <a:rPr lang="es-MX" b="1" dirty="0">
                <a:latin typeface="Century Schoolbook" panose="02040604050505020304" pitchFamily="18" charset="0"/>
              </a:rPr>
              <a:t>Función Umbral</a:t>
            </a:r>
            <a:endParaRPr lang="es-MX" dirty="0">
              <a:latin typeface="Century Schoolbook" panose="02040604050505020304" pitchFamily="18" charset="0"/>
            </a:endParaRPr>
          </a:p>
          <a:p>
            <a:pPr marL="285750" indent="-285750" algn="just">
              <a:lnSpc>
                <a:spcPct val="150000"/>
              </a:lnSpc>
              <a:buFont typeface="Wingdings" panose="05000000000000000000" pitchFamily="2" charset="2"/>
              <a:buChar char="Ø"/>
            </a:pPr>
            <a:r>
              <a:rPr lang="es-MX" b="1" dirty="0">
                <a:latin typeface="Century Schoolbook" panose="02040604050505020304" pitchFamily="18" charset="0"/>
              </a:rPr>
              <a:t>Función Sigmoide</a:t>
            </a:r>
            <a:endParaRPr lang="es-MX" dirty="0">
              <a:latin typeface="Century Schoolbook" panose="02040604050505020304" pitchFamily="18" charset="0"/>
            </a:endParaRPr>
          </a:p>
          <a:p>
            <a:pPr marL="285750" indent="-285750" algn="just">
              <a:lnSpc>
                <a:spcPct val="150000"/>
              </a:lnSpc>
              <a:buFont typeface="Wingdings" panose="05000000000000000000" pitchFamily="2" charset="2"/>
              <a:buChar char="Ø"/>
            </a:pPr>
            <a:r>
              <a:rPr lang="es-MX" b="1" dirty="0">
                <a:latin typeface="Century Schoolbook" panose="02040604050505020304" pitchFamily="18" charset="0"/>
              </a:rPr>
              <a:t>Función tangente hiperbólica</a:t>
            </a:r>
          </a:p>
          <a:p>
            <a:pPr marL="285750" indent="-285750" algn="just">
              <a:lnSpc>
                <a:spcPct val="150000"/>
              </a:lnSpc>
              <a:buFont typeface="Wingdings" panose="05000000000000000000" pitchFamily="2" charset="2"/>
              <a:buChar char="Ø"/>
            </a:pPr>
            <a:r>
              <a:rPr lang="es-MX" b="1" dirty="0">
                <a:latin typeface="Century Schoolbook" panose="02040604050505020304" pitchFamily="18" charset="0"/>
              </a:rPr>
              <a:t>Función </a:t>
            </a:r>
            <a:r>
              <a:rPr lang="es-MX" b="1" dirty="0" err="1">
                <a:latin typeface="Century Schoolbook" panose="02040604050505020304" pitchFamily="18" charset="0"/>
              </a:rPr>
              <a:t>ReLu</a:t>
            </a:r>
            <a:endParaRPr lang="es-MX" b="1" dirty="0">
              <a:latin typeface="Century Schoolbook" panose="02040604050505020304" pitchFamily="18" charset="0"/>
            </a:endParaRPr>
          </a:p>
          <a:p>
            <a:pPr marL="285750" indent="-285750" algn="just">
              <a:lnSpc>
                <a:spcPct val="150000"/>
              </a:lnSpc>
              <a:buFont typeface="Wingdings" panose="05000000000000000000" pitchFamily="2" charset="2"/>
              <a:buChar char="Ø"/>
            </a:pPr>
            <a:r>
              <a:rPr lang="es-MX" b="1" dirty="0">
                <a:latin typeface="Century Schoolbook" panose="02040604050505020304" pitchFamily="18" charset="0"/>
              </a:rPr>
              <a:t>Función </a:t>
            </a:r>
            <a:r>
              <a:rPr lang="es-MX" b="1" dirty="0" err="1">
                <a:latin typeface="Century Schoolbook" panose="02040604050505020304" pitchFamily="18" charset="0"/>
              </a:rPr>
              <a:t>Softmax</a:t>
            </a:r>
            <a:endParaRPr lang="es-MX" b="1" dirty="0">
              <a:latin typeface="Century Schoolbook" panose="02040604050505020304" pitchFamily="18" charset="0"/>
            </a:endParaRPr>
          </a:p>
        </p:txBody>
      </p:sp>
    </p:spTree>
    <p:extLst>
      <p:ext uri="{BB962C8B-B14F-4D97-AF65-F5344CB8AC3E}">
        <p14:creationId xmlns:p14="http://schemas.microsoft.com/office/powerpoint/2010/main" val="2398405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Función Lineal</a:t>
            </a:r>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923330"/>
          </a:xfrm>
          <a:prstGeom prst="rect">
            <a:avLst/>
          </a:prstGeom>
          <a:noFill/>
        </p:spPr>
        <p:txBody>
          <a:bodyPr wrap="square">
            <a:spAutoFit/>
          </a:bodyPr>
          <a:lstStyle/>
          <a:p>
            <a:pPr algn="just"/>
            <a:r>
              <a:rPr lang="es-MX" b="0" i="0" dirty="0">
                <a:solidFill>
                  <a:srgbClr val="292929"/>
                </a:solidFill>
                <a:effectLst/>
                <a:latin typeface="Century Schoolbook" panose="02040604050505020304" pitchFamily="18" charset="0"/>
              </a:rPr>
              <a:t>Esta función también conocida como identidad, permite que lo de la entrada sea igual a la salida por lo que si se tiene un red neuronal de varias capas y aplicó función lineal se dice que es una regresión lineal</a:t>
            </a:r>
            <a:endParaRPr lang="es-MX" dirty="0">
              <a:latin typeface="Century Schoolbook" panose="02040604050505020304" pitchFamily="18" charset="0"/>
            </a:endParaRPr>
          </a:p>
        </p:txBody>
      </p:sp>
      <p:pic>
        <p:nvPicPr>
          <p:cNvPr id="5" name="Imagen 4">
            <a:extLst>
              <a:ext uri="{FF2B5EF4-FFF2-40B4-BE49-F238E27FC236}">
                <a16:creationId xmlns:a16="http://schemas.microsoft.com/office/drawing/2014/main" id="{63EB5227-187A-0291-27EE-01D855AADBDD}"/>
              </a:ext>
            </a:extLst>
          </p:cNvPr>
          <p:cNvPicPr>
            <a:picLocks noChangeAspect="1"/>
          </p:cNvPicPr>
          <p:nvPr/>
        </p:nvPicPr>
        <p:blipFill>
          <a:blip r:embed="rId4"/>
          <a:stretch>
            <a:fillRect/>
          </a:stretch>
        </p:blipFill>
        <p:spPr>
          <a:xfrm>
            <a:off x="6096000" y="2490834"/>
            <a:ext cx="5027304" cy="3240000"/>
          </a:xfrm>
          <a:prstGeom prst="rect">
            <a:avLst/>
          </a:prstGeom>
          <a:noFill/>
          <a:ln w="38100">
            <a:solidFill>
              <a:srgbClr val="002060"/>
            </a:solidFill>
          </a:ln>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77596C5A-71A6-D858-FBCD-16B4B0D44332}"/>
                  </a:ext>
                </a:extLst>
              </p:cNvPr>
              <p:cNvSpPr txBox="1"/>
              <p:nvPr/>
            </p:nvSpPr>
            <p:spPr>
              <a:xfrm>
                <a:off x="2468087" y="3741502"/>
                <a:ext cx="12727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𝒇</m:t>
                      </m:r>
                      <m:d>
                        <m:dPr>
                          <m:ctrlPr>
                            <a:rPr lang="es-MX" sz="2400" b="1" i="1" smtClean="0">
                              <a:latin typeface="Cambria Math" panose="02040503050406030204" pitchFamily="18" charset="0"/>
                            </a:rPr>
                          </m:ctrlPr>
                        </m:dPr>
                        <m:e>
                          <m:r>
                            <a:rPr lang="es-MX" sz="2400" b="1" i="1" smtClean="0">
                              <a:latin typeface="Cambria Math" panose="02040503050406030204" pitchFamily="18" charset="0"/>
                            </a:rPr>
                            <m:t>𝒙</m:t>
                          </m:r>
                        </m:e>
                      </m:d>
                      <m:r>
                        <a:rPr lang="es-MX" sz="2400" b="1" i="1" smtClean="0">
                          <a:latin typeface="Cambria Math" panose="02040503050406030204" pitchFamily="18" charset="0"/>
                        </a:rPr>
                        <m:t>=</m:t>
                      </m:r>
                      <m:r>
                        <a:rPr lang="es-MX" sz="2400" b="1" i="1" smtClean="0">
                          <a:latin typeface="Cambria Math" panose="02040503050406030204" pitchFamily="18" charset="0"/>
                        </a:rPr>
                        <m:t>𝒙</m:t>
                      </m:r>
                    </m:oMath>
                  </m:oMathPara>
                </a14:m>
                <a:endParaRPr lang="es-MX" sz="2400" b="1" dirty="0">
                  <a:latin typeface="Century Schoolbook" panose="02040604050505020304" pitchFamily="18" charset="0"/>
                </a:endParaRPr>
              </a:p>
            </p:txBody>
          </p:sp>
        </mc:Choice>
        <mc:Fallback xmlns="">
          <p:sp>
            <p:nvSpPr>
              <p:cNvPr id="6" name="CuadroTexto 5">
                <a:extLst>
                  <a:ext uri="{FF2B5EF4-FFF2-40B4-BE49-F238E27FC236}">
                    <a16:creationId xmlns:a16="http://schemas.microsoft.com/office/drawing/2014/main" id="{77596C5A-71A6-D858-FBCD-16B4B0D44332}"/>
                  </a:ext>
                </a:extLst>
              </p:cNvPr>
              <p:cNvSpPr txBox="1">
                <a:spLocks noRot="1" noChangeAspect="1" noMove="1" noResize="1" noEditPoints="1" noAdjustHandles="1" noChangeArrowheads="1" noChangeShapeType="1" noTextEdit="1"/>
              </p:cNvSpPr>
              <p:nvPr/>
            </p:nvSpPr>
            <p:spPr>
              <a:xfrm>
                <a:off x="2468087" y="3741502"/>
                <a:ext cx="1272784" cy="369332"/>
              </a:xfrm>
              <a:prstGeom prst="rect">
                <a:avLst/>
              </a:prstGeom>
              <a:blipFill>
                <a:blip r:embed="rId5"/>
                <a:stretch>
                  <a:fillRect l="-7656" r="-2392" b="-38333"/>
                </a:stretch>
              </a:blipFill>
            </p:spPr>
            <p:txBody>
              <a:bodyPr/>
              <a:lstStyle/>
              <a:p>
                <a:r>
                  <a:rPr lang="es-MX">
                    <a:noFill/>
                  </a:rPr>
                  <a:t> </a:t>
                </a:r>
              </a:p>
            </p:txBody>
          </p:sp>
        </mc:Fallback>
      </mc:AlternateContent>
    </p:spTree>
    <p:extLst>
      <p:ext uri="{BB962C8B-B14F-4D97-AF65-F5344CB8AC3E}">
        <p14:creationId xmlns:p14="http://schemas.microsoft.com/office/powerpoint/2010/main" val="223336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Función Umbral</a:t>
            </a:r>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923330"/>
          </a:xfrm>
          <a:prstGeom prst="rect">
            <a:avLst/>
          </a:prstGeom>
          <a:noFill/>
        </p:spPr>
        <p:txBody>
          <a:bodyPr wrap="square">
            <a:spAutoFit/>
          </a:bodyPr>
          <a:lstStyle/>
          <a:p>
            <a:pPr algn="just"/>
            <a:r>
              <a:rPr lang="es-MX" b="0" i="0" dirty="0">
                <a:solidFill>
                  <a:srgbClr val="292929"/>
                </a:solidFill>
                <a:effectLst/>
                <a:latin typeface="Century Schoolbook" panose="02040604050505020304" pitchFamily="18" charset="0"/>
              </a:rPr>
              <a:t>Esta función también conocida como escalón, indica que si la x es menor que cero la neurona va a ser cero pero cuando es mayor igual a cero dará como salida igual 1. Esta función se usa cuando se quiere clasificar o cuando se tiene salidas categóricas.</a:t>
            </a:r>
            <a:endParaRPr lang="es-MX" dirty="0">
              <a:latin typeface="Century Schoolbook" panose="02040604050505020304" pitchFamily="18" charset="0"/>
            </a:endParaRPr>
          </a:p>
        </p:txBody>
      </p:sp>
      <p:pic>
        <p:nvPicPr>
          <p:cNvPr id="6" name="Imagen 5">
            <a:extLst>
              <a:ext uri="{FF2B5EF4-FFF2-40B4-BE49-F238E27FC236}">
                <a16:creationId xmlns:a16="http://schemas.microsoft.com/office/drawing/2014/main" id="{03EA6A54-C5A9-B33C-B19D-A5E3586B50EE}"/>
              </a:ext>
            </a:extLst>
          </p:cNvPr>
          <p:cNvPicPr>
            <a:picLocks noChangeAspect="1"/>
          </p:cNvPicPr>
          <p:nvPr/>
        </p:nvPicPr>
        <p:blipFill>
          <a:blip r:embed="rId4"/>
          <a:stretch>
            <a:fillRect/>
          </a:stretch>
        </p:blipFill>
        <p:spPr>
          <a:xfrm>
            <a:off x="6642000" y="2713623"/>
            <a:ext cx="4366959" cy="3463045"/>
          </a:xfrm>
          <a:prstGeom prst="rect">
            <a:avLst/>
          </a:prstGeom>
          <a:noFill/>
          <a:ln w="38100">
            <a:solidFill>
              <a:srgbClr val="002060"/>
            </a:solidFill>
          </a:ln>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4A4CF97-8C9C-E7EE-ED5E-5EC2B0805BEC}"/>
                  </a:ext>
                </a:extLst>
              </p:cNvPr>
              <p:cNvSpPr txBox="1"/>
              <p:nvPr/>
            </p:nvSpPr>
            <p:spPr>
              <a:xfrm>
                <a:off x="2018200" y="4033237"/>
                <a:ext cx="3531801"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𝒇</m:t>
                      </m:r>
                      <m:d>
                        <m:dPr>
                          <m:ctrlPr>
                            <a:rPr lang="es-MX" sz="2400" b="1" i="1" smtClean="0">
                              <a:latin typeface="Cambria Math" panose="02040503050406030204" pitchFamily="18" charset="0"/>
                            </a:rPr>
                          </m:ctrlPr>
                        </m:dPr>
                        <m:e>
                          <m:r>
                            <a:rPr lang="es-MX" sz="2400" b="1" i="1" smtClean="0">
                              <a:latin typeface="Cambria Math" panose="02040503050406030204" pitchFamily="18" charset="0"/>
                            </a:rPr>
                            <m:t>𝒙</m:t>
                          </m:r>
                        </m:e>
                      </m:d>
                      <m:r>
                        <a:rPr lang="es-MX" sz="2400" b="1" i="1" smtClean="0">
                          <a:latin typeface="Cambria Math" panose="02040503050406030204" pitchFamily="18" charset="0"/>
                        </a:rPr>
                        <m:t>=</m:t>
                      </m:r>
                      <m:d>
                        <m:dPr>
                          <m:begChr m:val="{"/>
                          <m:endChr m:val=""/>
                          <m:ctrlPr>
                            <a:rPr lang="es-MX" sz="2400" b="1" i="1" smtClean="0">
                              <a:latin typeface="Cambria Math" panose="02040503050406030204" pitchFamily="18" charset="0"/>
                            </a:rPr>
                          </m:ctrlPr>
                        </m:dPr>
                        <m:e>
                          <m:eqArr>
                            <m:eqArrPr>
                              <m:ctrlPr>
                                <a:rPr lang="es-MX" sz="2400" b="1" i="1" smtClean="0">
                                  <a:latin typeface="Cambria Math" panose="02040503050406030204" pitchFamily="18" charset="0"/>
                                </a:rPr>
                              </m:ctrlPr>
                            </m:eqArrPr>
                            <m:e>
                              <m:r>
                                <a:rPr lang="es-MX" sz="2400" b="1" i="1" smtClean="0">
                                  <a:latin typeface="Cambria Math" panose="02040503050406030204" pitchFamily="18" charset="0"/>
                                </a:rPr>
                                <m:t>𝟏</m:t>
                              </m:r>
                              <m:r>
                                <a:rPr lang="es-MX" sz="2400" b="1" i="1" smtClean="0">
                                  <a:latin typeface="Cambria Math" panose="02040503050406030204" pitchFamily="18" charset="0"/>
                                </a:rPr>
                                <m:t>,  </m:t>
                              </m:r>
                              <m:r>
                                <a:rPr lang="es-MX" sz="2400" b="1" i="1" smtClean="0">
                                  <a:latin typeface="Cambria Math" panose="02040503050406030204" pitchFamily="18" charset="0"/>
                                </a:rPr>
                                <m:t>𝒔𝒊</m:t>
                              </m:r>
                              <m:r>
                                <a:rPr lang="es-MX" sz="2400" b="1" i="1" smtClean="0">
                                  <a:latin typeface="Cambria Math" panose="02040503050406030204" pitchFamily="18" charset="0"/>
                                </a:rPr>
                                <m:t> ∑</m:t>
                              </m:r>
                              <m:sSub>
                                <m:sSubPr>
                                  <m:ctrlPr>
                                    <a:rPr lang="es-MX" sz="2400" b="1" i="1" smtClean="0">
                                      <a:latin typeface="Cambria Math" panose="02040503050406030204" pitchFamily="18" charset="0"/>
                                      <a:ea typeface="Cambria Math" panose="02040503050406030204" pitchFamily="18" charset="0"/>
                                    </a:rPr>
                                  </m:ctrlPr>
                                </m:sSubPr>
                                <m:e>
                                  <m:r>
                                    <a:rPr lang="es-MX" sz="2400" b="1" i="1" smtClean="0">
                                      <a:latin typeface="Cambria Math" panose="02040503050406030204" pitchFamily="18" charset="0"/>
                                      <a:ea typeface="Cambria Math" panose="02040503050406030204" pitchFamily="18" charset="0"/>
                                    </a:rPr>
                                    <m:t>𝒙</m:t>
                                  </m:r>
                                </m:e>
                                <m:sub>
                                  <m:r>
                                    <a:rPr lang="es-MX" sz="2400" b="1" i="1" smtClean="0">
                                      <a:latin typeface="Cambria Math" panose="02040503050406030204" pitchFamily="18" charset="0"/>
                                      <a:ea typeface="Cambria Math" panose="02040503050406030204" pitchFamily="18" charset="0"/>
                                    </a:rPr>
                                    <m:t>𝒊</m:t>
                                  </m:r>
                                </m:sub>
                              </m:sSub>
                              <m:r>
                                <a:rPr lang="es-MX" sz="2400" b="1" i="1" smtClean="0">
                                  <a:latin typeface="Cambria Math" panose="02040503050406030204" pitchFamily="18" charset="0"/>
                                  <a:ea typeface="Cambria Math" panose="02040503050406030204" pitchFamily="18" charset="0"/>
                                </a:rPr>
                                <m:t>≥</m:t>
                              </m:r>
                              <m:r>
                                <a:rPr lang="es-MX" sz="2400" b="1" i="1" smtClean="0">
                                  <a:latin typeface="Cambria Math" panose="02040503050406030204" pitchFamily="18" charset="0"/>
                                  <a:ea typeface="Cambria Math" panose="02040503050406030204" pitchFamily="18" charset="0"/>
                                </a:rPr>
                                <m:t>𝟎</m:t>
                              </m:r>
                            </m:e>
                            <m:e>
                              <m:r>
                                <a:rPr lang="es-MX" sz="2400" b="1" i="1" smtClean="0">
                                  <a:latin typeface="Cambria Math" panose="02040503050406030204" pitchFamily="18" charset="0"/>
                                </a:rPr>
                                <m:t>&amp;</m:t>
                              </m:r>
                              <m:r>
                                <a:rPr lang="es-MX" sz="2400" b="1" i="1" smtClean="0">
                                  <a:latin typeface="Cambria Math" panose="02040503050406030204" pitchFamily="18" charset="0"/>
                                </a:rPr>
                                <m:t>𝟎</m:t>
                              </m:r>
                              <m:r>
                                <a:rPr lang="es-MX" sz="2400" b="1" i="1" smtClean="0">
                                  <a:latin typeface="Cambria Math" panose="02040503050406030204" pitchFamily="18" charset="0"/>
                                </a:rPr>
                                <m:t>,  </m:t>
                              </m:r>
                              <m:r>
                                <a:rPr lang="es-MX" sz="2400" b="1" i="1" smtClean="0">
                                  <a:latin typeface="Cambria Math" panose="02040503050406030204" pitchFamily="18" charset="0"/>
                                </a:rPr>
                                <m:t>𝒔𝒊</m:t>
                              </m:r>
                              <m:r>
                                <a:rPr lang="es-MX" sz="2400" b="1" i="1" smtClean="0">
                                  <a:latin typeface="Cambria Math" panose="02040503050406030204" pitchFamily="18" charset="0"/>
                                </a:rPr>
                                <m:t> ∑</m:t>
                              </m:r>
                              <m:sSub>
                                <m:sSubPr>
                                  <m:ctrlPr>
                                    <a:rPr lang="es-MX" sz="2400" b="1" i="1">
                                      <a:latin typeface="Cambria Math" panose="02040503050406030204" pitchFamily="18" charset="0"/>
                                      <a:ea typeface="Cambria Math" panose="02040503050406030204" pitchFamily="18" charset="0"/>
                                    </a:rPr>
                                  </m:ctrlPr>
                                </m:sSubPr>
                                <m:e>
                                  <m:r>
                                    <a:rPr lang="es-MX" sz="2400" b="1" i="1">
                                      <a:latin typeface="Cambria Math" panose="02040503050406030204" pitchFamily="18" charset="0"/>
                                      <a:ea typeface="Cambria Math" panose="02040503050406030204" pitchFamily="18" charset="0"/>
                                    </a:rPr>
                                    <m:t>𝒙</m:t>
                                  </m:r>
                                </m:e>
                                <m:sub>
                                  <m:r>
                                    <a:rPr lang="es-MX" sz="2400" b="1" i="1">
                                      <a:latin typeface="Cambria Math" panose="02040503050406030204" pitchFamily="18" charset="0"/>
                                      <a:ea typeface="Cambria Math" panose="02040503050406030204" pitchFamily="18" charset="0"/>
                                    </a:rPr>
                                    <m:t>𝒊</m:t>
                                  </m:r>
                                </m:sub>
                              </m:sSub>
                              <m:r>
                                <a:rPr lang="es-MX" sz="2400" b="1" i="1" smtClean="0">
                                  <a:latin typeface="Cambria Math" panose="02040503050406030204" pitchFamily="18" charset="0"/>
                                  <a:ea typeface="Cambria Math" panose="02040503050406030204" pitchFamily="18" charset="0"/>
                                </a:rPr>
                                <m:t>&lt;</m:t>
                              </m:r>
                              <m:r>
                                <a:rPr lang="es-MX" sz="2400" b="1" i="1" smtClean="0">
                                  <a:latin typeface="Cambria Math" panose="02040503050406030204" pitchFamily="18" charset="0"/>
                                  <a:ea typeface="Cambria Math" panose="02040503050406030204" pitchFamily="18" charset="0"/>
                                </a:rPr>
                                <m:t>𝟎</m:t>
                              </m:r>
                            </m:e>
                          </m:eqArr>
                        </m:e>
                      </m:d>
                    </m:oMath>
                  </m:oMathPara>
                </a14:m>
                <a:endParaRPr lang="es-MX" sz="2400" b="1" dirty="0">
                  <a:latin typeface="Century Schoolbook" panose="02040604050505020304" pitchFamily="18" charset="0"/>
                </a:endParaRPr>
              </a:p>
            </p:txBody>
          </p:sp>
        </mc:Choice>
        <mc:Fallback xmlns="">
          <p:sp>
            <p:nvSpPr>
              <p:cNvPr id="7" name="CuadroTexto 6">
                <a:extLst>
                  <a:ext uri="{FF2B5EF4-FFF2-40B4-BE49-F238E27FC236}">
                    <a16:creationId xmlns:a16="http://schemas.microsoft.com/office/drawing/2014/main" id="{B4A4CF97-8C9C-E7EE-ED5E-5EC2B0805BEC}"/>
                  </a:ext>
                </a:extLst>
              </p:cNvPr>
              <p:cNvSpPr txBox="1">
                <a:spLocks noRot="1" noChangeAspect="1" noMove="1" noResize="1" noEditPoints="1" noAdjustHandles="1" noChangeArrowheads="1" noChangeShapeType="1" noTextEdit="1"/>
              </p:cNvSpPr>
              <p:nvPr/>
            </p:nvSpPr>
            <p:spPr>
              <a:xfrm>
                <a:off x="2018200" y="4033237"/>
                <a:ext cx="3531801" cy="823815"/>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348358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Función Sigmoide</a:t>
            </a:r>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1200329"/>
          </a:xfrm>
          <a:prstGeom prst="rect">
            <a:avLst/>
          </a:prstGeom>
          <a:noFill/>
        </p:spPr>
        <p:txBody>
          <a:bodyPr wrap="square">
            <a:spAutoFit/>
          </a:bodyPr>
          <a:lstStyle/>
          <a:p>
            <a:pPr algn="just"/>
            <a:r>
              <a:rPr lang="es-MX" b="0" i="0" dirty="0">
                <a:solidFill>
                  <a:srgbClr val="292929"/>
                </a:solidFill>
                <a:effectLst/>
                <a:latin typeface="Century Schoolbook" panose="02040604050505020304" pitchFamily="18" charset="0"/>
              </a:rPr>
              <a:t>Esta función también conocida como función logística, está en un rango de valores de salida está entre cero y uno. </a:t>
            </a:r>
            <a:r>
              <a:rPr lang="es-MX" dirty="0">
                <a:latin typeface="Century Schoolbook" panose="02040604050505020304" pitchFamily="18" charset="0"/>
              </a:rPr>
              <a:t>Actualmente la sigmoide no es una función muy utilizada debido a que no está centrada y esto afecta en el aprendizaje y entrenamiento de la neurona por lo que influye con el problema de desaparición de gradiente.</a:t>
            </a:r>
          </a:p>
        </p:txBody>
      </p:sp>
      <p:pic>
        <p:nvPicPr>
          <p:cNvPr id="6" name="Imagen 5">
            <a:extLst>
              <a:ext uri="{FF2B5EF4-FFF2-40B4-BE49-F238E27FC236}">
                <a16:creationId xmlns:a16="http://schemas.microsoft.com/office/drawing/2014/main" id="{C53EBDDE-A259-1495-41C7-9CA6E60D0F8D}"/>
              </a:ext>
            </a:extLst>
          </p:cNvPr>
          <p:cNvPicPr>
            <a:picLocks noChangeAspect="1"/>
          </p:cNvPicPr>
          <p:nvPr/>
        </p:nvPicPr>
        <p:blipFill>
          <a:blip r:embed="rId4"/>
          <a:stretch>
            <a:fillRect/>
          </a:stretch>
        </p:blipFill>
        <p:spPr>
          <a:xfrm>
            <a:off x="6402528" y="2855366"/>
            <a:ext cx="4685886" cy="3150579"/>
          </a:xfrm>
          <a:prstGeom prst="rect">
            <a:avLst/>
          </a:prstGeom>
          <a:noFill/>
          <a:ln w="38100">
            <a:solidFill>
              <a:srgbClr val="002060"/>
            </a:solidFill>
          </a:ln>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E1BD415C-9CF5-875A-6A78-54D44E970DBF}"/>
                  </a:ext>
                </a:extLst>
              </p:cNvPr>
              <p:cNvSpPr txBox="1"/>
              <p:nvPr/>
            </p:nvSpPr>
            <p:spPr>
              <a:xfrm>
                <a:off x="2203043" y="3976251"/>
                <a:ext cx="211968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𝒇</m:t>
                      </m:r>
                      <m:d>
                        <m:dPr>
                          <m:ctrlPr>
                            <a:rPr lang="es-MX" sz="2400" b="1" i="1" smtClean="0">
                              <a:latin typeface="Cambria Math" panose="02040503050406030204" pitchFamily="18" charset="0"/>
                            </a:rPr>
                          </m:ctrlPr>
                        </m:dPr>
                        <m:e>
                          <m:r>
                            <a:rPr lang="es-MX" sz="2400" b="1" i="1" smtClean="0">
                              <a:latin typeface="Cambria Math" panose="02040503050406030204" pitchFamily="18" charset="0"/>
                            </a:rPr>
                            <m:t>𝒙</m:t>
                          </m:r>
                        </m:e>
                      </m:d>
                      <m:r>
                        <a:rPr lang="es-MX" sz="2400" b="1" i="1" smtClean="0">
                          <a:latin typeface="Cambria Math" panose="02040503050406030204" pitchFamily="18" charset="0"/>
                        </a:rPr>
                        <m:t>=</m:t>
                      </m:r>
                      <m:f>
                        <m:fPr>
                          <m:ctrlPr>
                            <a:rPr lang="es-MX" sz="2400" b="1" i="1" smtClean="0">
                              <a:latin typeface="Cambria Math" panose="02040503050406030204" pitchFamily="18" charset="0"/>
                            </a:rPr>
                          </m:ctrlPr>
                        </m:fPr>
                        <m:num>
                          <m:r>
                            <a:rPr lang="es-MX" sz="2400" b="1" i="1" smtClean="0">
                              <a:latin typeface="Cambria Math" panose="02040503050406030204" pitchFamily="18" charset="0"/>
                            </a:rPr>
                            <m:t>𝟏</m:t>
                          </m:r>
                        </m:num>
                        <m:den>
                          <m:r>
                            <a:rPr lang="es-MX" sz="2400" b="1" i="1" smtClean="0">
                              <a:latin typeface="Cambria Math" panose="02040503050406030204" pitchFamily="18" charset="0"/>
                            </a:rPr>
                            <m:t>𝟏</m:t>
                          </m:r>
                          <m:r>
                            <a:rPr lang="es-MX" sz="2400" b="1" i="1" smtClean="0">
                              <a:latin typeface="Cambria Math" panose="02040503050406030204" pitchFamily="18" charset="0"/>
                            </a:rPr>
                            <m:t>+</m:t>
                          </m:r>
                          <m:sSup>
                            <m:sSupPr>
                              <m:ctrlPr>
                                <a:rPr lang="es-MX" sz="2400" b="1" i="1" smtClean="0">
                                  <a:latin typeface="Cambria Math" panose="02040503050406030204" pitchFamily="18" charset="0"/>
                                </a:rPr>
                              </m:ctrlPr>
                            </m:sSupPr>
                            <m:e>
                              <m:r>
                                <a:rPr lang="es-MX" sz="2400" b="1" i="1" smtClean="0">
                                  <a:latin typeface="Cambria Math" panose="02040503050406030204" pitchFamily="18" charset="0"/>
                                </a:rPr>
                                <m:t>𝒆</m:t>
                              </m:r>
                            </m:e>
                            <m:sup>
                              <m:r>
                                <a:rPr lang="es-MX" sz="2400" b="1" i="1" smtClean="0">
                                  <a:latin typeface="Cambria Math" panose="02040503050406030204" pitchFamily="18" charset="0"/>
                                </a:rPr>
                                <m:t>−</m:t>
                              </m:r>
                              <m:r>
                                <a:rPr lang="es-MX" sz="2400" b="1" i="1" smtClean="0">
                                  <a:latin typeface="Cambria Math" panose="02040503050406030204" pitchFamily="18" charset="0"/>
                                </a:rPr>
                                <m:t>𝒙</m:t>
                              </m:r>
                            </m:sup>
                          </m:sSup>
                        </m:den>
                      </m:f>
                    </m:oMath>
                  </m:oMathPara>
                </a14:m>
                <a:endParaRPr lang="es-MX" sz="2400" b="1" dirty="0">
                  <a:latin typeface="Century Schoolbook" panose="02040604050505020304" pitchFamily="18" charset="0"/>
                </a:endParaRPr>
              </a:p>
            </p:txBody>
          </p:sp>
        </mc:Choice>
        <mc:Fallback xmlns="">
          <p:sp>
            <p:nvSpPr>
              <p:cNvPr id="7" name="CuadroTexto 6">
                <a:extLst>
                  <a:ext uri="{FF2B5EF4-FFF2-40B4-BE49-F238E27FC236}">
                    <a16:creationId xmlns:a16="http://schemas.microsoft.com/office/drawing/2014/main" id="{E1BD415C-9CF5-875A-6A78-54D44E970DBF}"/>
                  </a:ext>
                </a:extLst>
              </p:cNvPr>
              <p:cNvSpPr txBox="1">
                <a:spLocks noRot="1" noChangeAspect="1" noMove="1" noResize="1" noEditPoints="1" noAdjustHandles="1" noChangeArrowheads="1" noChangeShapeType="1" noTextEdit="1"/>
              </p:cNvSpPr>
              <p:nvPr/>
            </p:nvSpPr>
            <p:spPr>
              <a:xfrm>
                <a:off x="2203043" y="3976251"/>
                <a:ext cx="2119683" cy="700063"/>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69017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9F8866DA-2F2B-7679-9FC9-59EFE9E9FDBE}"/>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17" name="CuadroTexto 16">
            <a:extLst>
              <a:ext uri="{FF2B5EF4-FFF2-40B4-BE49-F238E27FC236}">
                <a16:creationId xmlns:a16="http://schemas.microsoft.com/office/drawing/2014/main" id="{BDA83F6E-85AB-BA59-F1EB-2B30A649D37A}"/>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 name="Título 1">
            <a:extLst>
              <a:ext uri="{FF2B5EF4-FFF2-40B4-BE49-F238E27FC236}">
                <a16:creationId xmlns:a16="http://schemas.microsoft.com/office/drawing/2014/main" id="{1EB71ADC-48F9-B44A-1326-5E9184EAD56E}"/>
              </a:ext>
            </a:extLst>
          </p:cNvPr>
          <p:cNvSpPr txBox="1">
            <a:spLocks/>
          </p:cNvSpPr>
          <p:nvPr/>
        </p:nvSpPr>
        <p:spPr>
          <a:xfrm>
            <a:off x="1235869" y="526202"/>
            <a:ext cx="9720262" cy="806262"/>
          </a:xfrm>
          <a:prstGeom prst="rect">
            <a:avLst/>
          </a:prstGeom>
        </p:spPr>
        <p:txBody>
          <a:bodyPr rtlCol="0">
            <a:normAutofit/>
          </a:bodyPr>
          <a:lstStyle>
            <a:defPPr rtl="0">
              <a:defRPr lang="es-es"/>
            </a:defPPr>
            <a:lvl1pPr algn="ctr" defTabSz="914400">
              <a:lnSpc>
                <a:spcPct val="80000"/>
              </a:lnSpc>
              <a:spcBef>
                <a:spcPct val="0"/>
              </a:spcBef>
              <a:buNone/>
              <a:defRPr sz="4000" cap="all" spc="100" baseline="0">
                <a:solidFill>
                  <a:schemeClr val="tx1">
                    <a:lumMod val="95000"/>
                    <a:lumOff val="5000"/>
                  </a:schemeClr>
                </a:solidFill>
                <a:latin typeface="Century Schoolbook" panose="02040604050505020304" pitchFamily="18" charset="0"/>
                <a:ea typeface="+mj-ea"/>
                <a:cs typeface="+mj-cs"/>
              </a:defRPr>
            </a:lvl1pPr>
          </a:lstStyle>
          <a:p>
            <a:r>
              <a:rPr lang="es-ES" noProof="1"/>
              <a:t>OBJETIVOS</a:t>
            </a:r>
          </a:p>
        </p:txBody>
      </p:sp>
      <p:sp>
        <p:nvSpPr>
          <p:cNvPr id="4" name="CuadroTexto 3">
            <a:extLst>
              <a:ext uri="{FF2B5EF4-FFF2-40B4-BE49-F238E27FC236}">
                <a16:creationId xmlns:a16="http://schemas.microsoft.com/office/drawing/2014/main" id="{86667BEE-14D5-B51A-99B7-9838EBE012F7}"/>
              </a:ext>
            </a:extLst>
          </p:cNvPr>
          <p:cNvSpPr txBox="1"/>
          <p:nvPr/>
        </p:nvSpPr>
        <p:spPr>
          <a:xfrm>
            <a:off x="775252" y="2029470"/>
            <a:ext cx="10641496" cy="3328283"/>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s-MX" b="1" dirty="0">
                <a:latin typeface="Century Schoolbook" panose="02040604050505020304" pitchFamily="18" charset="0"/>
              </a:rPr>
              <a:t>Explorar algunos de los eventos más importantes en la historia de la I.A.</a:t>
            </a:r>
          </a:p>
          <a:p>
            <a:pPr marL="285750" indent="-285750">
              <a:lnSpc>
                <a:spcPct val="200000"/>
              </a:lnSpc>
              <a:buFont typeface="Wingdings" panose="05000000000000000000" pitchFamily="2" charset="2"/>
              <a:buChar char="Ø"/>
            </a:pPr>
            <a:r>
              <a:rPr lang="es-MX" b="1" dirty="0">
                <a:latin typeface="Century Schoolbook" panose="02040604050505020304" pitchFamily="18" charset="0"/>
              </a:rPr>
              <a:t>Definir la neurona biológica vs la neurona artificial</a:t>
            </a:r>
          </a:p>
          <a:p>
            <a:pPr marL="285750" indent="-285750">
              <a:lnSpc>
                <a:spcPct val="200000"/>
              </a:lnSpc>
              <a:buFont typeface="Wingdings" panose="05000000000000000000" pitchFamily="2" charset="2"/>
              <a:buChar char="Ø"/>
            </a:pPr>
            <a:r>
              <a:rPr lang="es-MX" b="1" dirty="0">
                <a:latin typeface="Century Schoolbook" panose="02040604050505020304" pitchFamily="18" charset="0"/>
              </a:rPr>
              <a:t>Examinar los modelos de McCulloch-Pitts y Frank Rosenblatt </a:t>
            </a:r>
          </a:p>
          <a:p>
            <a:pPr marL="285750" indent="-285750">
              <a:lnSpc>
                <a:spcPct val="200000"/>
              </a:lnSpc>
              <a:buFont typeface="Wingdings" panose="05000000000000000000" pitchFamily="2" charset="2"/>
              <a:buChar char="Ø"/>
            </a:pPr>
            <a:r>
              <a:rPr lang="es-MX" b="1" dirty="0">
                <a:latin typeface="Century Schoolbook" panose="02040604050505020304" pitchFamily="18" charset="0"/>
              </a:rPr>
              <a:t>Implementación de un perceptrón Simple</a:t>
            </a:r>
          </a:p>
          <a:p>
            <a:pPr marL="285750" indent="-285750">
              <a:lnSpc>
                <a:spcPct val="200000"/>
              </a:lnSpc>
              <a:buFont typeface="Wingdings" panose="05000000000000000000" pitchFamily="2" charset="2"/>
              <a:buChar char="Ø"/>
            </a:pPr>
            <a:r>
              <a:rPr lang="es-MX" b="1" dirty="0">
                <a:latin typeface="Century Schoolbook" panose="02040604050505020304" pitchFamily="18" charset="0"/>
              </a:rPr>
              <a:t>Mostrar y definir las funciones de activación utilizadas en la RNA</a:t>
            </a:r>
          </a:p>
          <a:p>
            <a:pPr marL="285750" indent="-285750">
              <a:lnSpc>
                <a:spcPct val="200000"/>
              </a:lnSpc>
              <a:buFont typeface="Wingdings" panose="05000000000000000000" pitchFamily="2" charset="2"/>
              <a:buChar char="Ø"/>
            </a:pPr>
            <a:r>
              <a:rPr lang="es-MX" b="1" dirty="0">
                <a:latin typeface="Century Schoolbook" panose="02040604050505020304" pitchFamily="18" charset="0"/>
              </a:rPr>
              <a:t>Implementación de perceptrón multicapa</a:t>
            </a:r>
          </a:p>
        </p:txBody>
      </p:sp>
    </p:spTree>
    <p:extLst>
      <p:ext uri="{BB962C8B-B14F-4D97-AF65-F5344CB8AC3E}">
        <p14:creationId xmlns:p14="http://schemas.microsoft.com/office/powerpoint/2010/main" val="2086409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Función tangente hiperbólica</a:t>
            </a:r>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1200329"/>
          </a:xfrm>
          <a:prstGeom prst="rect">
            <a:avLst/>
          </a:prstGeom>
          <a:noFill/>
        </p:spPr>
        <p:txBody>
          <a:bodyPr wrap="square">
            <a:spAutoFit/>
          </a:bodyPr>
          <a:lstStyle/>
          <a:p>
            <a:pPr algn="just"/>
            <a:r>
              <a:rPr lang="es-MX" b="0" i="0" dirty="0">
                <a:solidFill>
                  <a:srgbClr val="292929"/>
                </a:solidFill>
                <a:effectLst/>
                <a:latin typeface="Century Schoolbook" panose="02040604050505020304" pitchFamily="18" charset="0"/>
              </a:rPr>
              <a:t>Esta función de activación llamada tangente hiperbólica tiene un rango de valores de salida entre -1 y 1. Se dice que está función es un escalamiento de la función logística, por lo que a pesar que esta función está centrada tiene un problema similar a la sigmoide debido al problema de desaparición del gradiente</a:t>
            </a:r>
          </a:p>
        </p:txBody>
      </p:sp>
      <p:pic>
        <p:nvPicPr>
          <p:cNvPr id="6" name="Imagen 5">
            <a:extLst>
              <a:ext uri="{FF2B5EF4-FFF2-40B4-BE49-F238E27FC236}">
                <a16:creationId xmlns:a16="http://schemas.microsoft.com/office/drawing/2014/main" id="{AF23AC26-A7C5-03AE-011E-417321A94B68}"/>
              </a:ext>
            </a:extLst>
          </p:cNvPr>
          <p:cNvPicPr>
            <a:picLocks noChangeAspect="1"/>
          </p:cNvPicPr>
          <p:nvPr/>
        </p:nvPicPr>
        <p:blipFill>
          <a:blip r:embed="rId4"/>
          <a:stretch>
            <a:fillRect/>
          </a:stretch>
        </p:blipFill>
        <p:spPr>
          <a:xfrm>
            <a:off x="5264840" y="3069811"/>
            <a:ext cx="6115050" cy="3086100"/>
          </a:xfrm>
          <a:prstGeom prst="rect">
            <a:avLst/>
          </a:prstGeom>
          <a:noFill/>
          <a:ln w="38100">
            <a:solidFill>
              <a:srgbClr val="002060"/>
            </a:solidFill>
          </a:ln>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90A3A5C-5A66-7630-0A37-C5FEB8D7D65D}"/>
                  </a:ext>
                </a:extLst>
              </p:cNvPr>
              <p:cNvSpPr txBox="1"/>
              <p:nvPr/>
            </p:nvSpPr>
            <p:spPr>
              <a:xfrm>
                <a:off x="1619947" y="4090168"/>
                <a:ext cx="2872068"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𝒇</m:t>
                      </m:r>
                      <m:d>
                        <m:dPr>
                          <m:ctrlPr>
                            <a:rPr lang="es-MX" sz="2400" b="1" i="1" smtClean="0">
                              <a:latin typeface="Cambria Math" panose="02040503050406030204" pitchFamily="18" charset="0"/>
                            </a:rPr>
                          </m:ctrlPr>
                        </m:dPr>
                        <m:e>
                          <m:r>
                            <a:rPr lang="es-MX" sz="2400" b="1" i="1" smtClean="0">
                              <a:latin typeface="Cambria Math" panose="02040503050406030204" pitchFamily="18" charset="0"/>
                            </a:rPr>
                            <m:t>𝒙</m:t>
                          </m:r>
                        </m:e>
                      </m:d>
                      <m:r>
                        <a:rPr lang="es-MX" sz="2400" b="1" i="1" smtClean="0">
                          <a:latin typeface="Cambria Math" panose="02040503050406030204" pitchFamily="18" charset="0"/>
                        </a:rPr>
                        <m:t>=</m:t>
                      </m:r>
                      <m:f>
                        <m:fPr>
                          <m:ctrlPr>
                            <a:rPr lang="es-MX" sz="2400" b="1" i="1" smtClean="0">
                              <a:latin typeface="Cambria Math" panose="02040503050406030204" pitchFamily="18" charset="0"/>
                            </a:rPr>
                          </m:ctrlPr>
                        </m:fPr>
                        <m:num>
                          <m:r>
                            <a:rPr lang="es-MX" sz="2400" b="1" i="1" smtClean="0">
                              <a:latin typeface="Cambria Math" panose="02040503050406030204" pitchFamily="18" charset="0"/>
                            </a:rPr>
                            <m:t>𝟐</m:t>
                          </m:r>
                        </m:num>
                        <m:den>
                          <m:r>
                            <a:rPr lang="es-MX" sz="2400" b="1" i="1" smtClean="0">
                              <a:latin typeface="Cambria Math" panose="02040503050406030204" pitchFamily="18" charset="0"/>
                            </a:rPr>
                            <m:t>𝟏</m:t>
                          </m:r>
                          <m:r>
                            <a:rPr lang="es-MX" sz="2400" b="1" i="1" smtClean="0">
                              <a:latin typeface="Cambria Math" panose="02040503050406030204" pitchFamily="18" charset="0"/>
                            </a:rPr>
                            <m:t>+</m:t>
                          </m:r>
                          <m:sSup>
                            <m:sSupPr>
                              <m:ctrlPr>
                                <a:rPr lang="es-MX" sz="2400" b="1" i="1" smtClean="0">
                                  <a:latin typeface="Cambria Math" panose="02040503050406030204" pitchFamily="18" charset="0"/>
                                </a:rPr>
                              </m:ctrlPr>
                            </m:sSupPr>
                            <m:e>
                              <m:r>
                                <a:rPr lang="es-MX" sz="2400" b="1" i="1" smtClean="0">
                                  <a:latin typeface="Cambria Math" panose="02040503050406030204" pitchFamily="18" charset="0"/>
                                </a:rPr>
                                <m:t>𝒆</m:t>
                              </m:r>
                            </m:e>
                            <m:sup>
                              <m:r>
                                <a:rPr lang="es-MX" sz="2400" b="1" i="1" smtClean="0">
                                  <a:latin typeface="Cambria Math" panose="02040503050406030204" pitchFamily="18" charset="0"/>
                                </a:rPr>
                                <m:t>−</m:t>
                              </m:r>
                              <m:r>
                                <a:rPr lang="es-MX" sz="2400" b="1" i="1" smtClean="0">
                                  <a:latin typeface="Cambria Math" panose="02040503050406030204" pitchFamily="18" charset="0"/>
                                </a:rPr>
                                <m:t>𝟐</m:t>
                              </m:r>
                              <m:r>
                                <a:rPr lang="es-MX" sz="2400" b="1" i="1" smtClean="0">
                                  <a:latin typeface="Cambria Math" panose="02040503050406030204" pitchFamily="18" charset="0"/>
                                </a:rPr>
                                <m:t>𝒙</m:t>
                              </m:r>
                            </m:sup>
                          </m:sSup>
                        </m:den>
                      </m:f>
                      <m:r>
                        <a:rPr lang="es-MX" sz="2400" b="1" i="1" smtClean="0">
                          <a:latin typeface="Cambria Math" panose="02040503050406030204" pitchFamily="18" charset="0"/>
                        </a:rPr>
                        <m:t> −</m:t>
                      </m:r>
                      <m:r>
                        <a:rPr lang="es-MX" sz="2400" b="1" i="1" smtClean="0">
                          <a:latin typeface="Cambria Math" panose="02040503050406030204" pitchFamily="18" charset="0"/>
                        </a:rPr>
                        <m:t>𝟏</m:t>
                      </m:r>
                    </m:oMath>
                  </m:oMathPara>
                </a14:m>
                <a:endParaRPr lang="es-MX" sz="2400" b="1" dirty="0">
                  <a:latin typeface="Century Schoolbook" panose="02040604050505020304" pitchFamily="18" charset="0"/>
                </a:endParaRPr>
              </a:p>
            </p:txBody>
          </p:sp>
        </mc:Choice>
        <mc:Fallback xmlns="">
          <p:sp>
            <p:nvSpPr>
              <p:cNvPr id="7" name="CuadroTexto 6">
                <a:extLst>
                  <a:ext uri="{FF2B5EF4-FFF2-40B4-BE49-F238E27FC236}">
                    <a16:creationId xmlns:a16="http://schemas.microsoft.com/office/drawing/2014/main" id="{090A3A5C-5A66-7630-0A37-C5FEB8D7D65D}"/>
                  </a:ext>
                </a:extLst>
              </p:cNvPr>
              <p:cNvSpPr txBox="1">
                <a:spLocks noRot="1" noChangeAspect="1" noMove="1" noResize="1" noEditPoints="1" noAdjustHandles="1" noChangeArrowheads="1" noChangeShapeType="1" noTextEdit="1"/>
              </p:cNvSpPr>
              <p:nvPr/>
            </p:nvSpPr>
            <p:spPr>
              <a:xfrm>
                <a:off x="1619947" y="4090168"/>
                <a:ext cx="2872068" cy="700063"/>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49905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Función </a:t>
            </a:r>
            <a:r>
              <a:rPr lang="es-MX" dirty="0" err="1"/>
              <a:t>ReLu</a:t>
            </a:r>
            <a:endParaRPr lang="es-MX" dirty="0"/>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1200329"/>
          </a:xfrm>
          <a:prstGeom prst="rect">
            <a:avLst/>
          </a:prstGeom>
          <a:noFill/>
        </p:spPr>
        <p:txBody>
          <a:bodyPr wrap="square">
            <a:spAutoFit/>
          </a:bodyPr>
          <a:lstStyle/>
          <a:p>
            <a:pPr algn="just"/>
            <a:r>
              <a:rPr lang="es-MX" b="0" i="0" dirty="0">
                <a:solidFill>
                  <a:srgbClr val="292929"/>
                </a:solidFill>
                <a:effectLst/>
                <a:latin typeface="Century Schoolbook" panose="02040604050505020304" pitchFamily="18" charset="0"/>
              </a:rPr>
              <a:t>Está función es la más utilizada debido a que permite el aprendizaje muy rápido en las redes neuronales. Si a esta función se le da valores de entrada muy negativos el resultado es cero pero si se le da valores positivos queda igual y además el gradiente de esta función será cero en el segundo cuadrante y uno en el primer cuadrante.</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90A3A5C-5A66-7630-0A37-C5FEB8D7D65D}"/>
                  </a:ext>
                </a:extLst>
              </p:cNvPr>
              <p:cNvSpPr txBox="1"/>
              <p:nvPr/>
            </p:nvSpPr>
            <p:spPr>
              <a:xfrm>
                <a:off x="1892505" y="6021334"/>
                <a:ext cx="2481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𝒇</m:t>
                      </m:r>
                      <m:d>
                        <m:dPr>
                          <m:ctrlPr>
                            <a:rPr lang="es-MX" sz="2400" b="1" i="1" smtClean="0">
                              <a:latin typeface="Cambria Math" panose="02040503050406030204" pitchFamily="18" charset="0"/>
                            </a:rPr>
                          </m:ctrlPr>
                        </m:dPr>
                        <m:e>
                          <m:r>
                            <a:rPr lang="es-MX" sz="2400" b="1" i="1" smtClean="0">
                              <a:latin typeface="Cambria Math" panose="02040503050406030204" pitchFamily="18" charset="0"/>
                            </a:rPr>
                            <m:t>𝒙</m:t>
                          </m:r>
                        </m:e>
                      </m:d>
                      <m:r>
                        <a:rPr lang="es-MX" sz="2400" b="1" i="1" smtClean="0">
                          <a:latin typeface="Cambria Math" panose="02040503050406030204" pitchFamily="18" charset="0"/>
                        </a:rPr>
                        <m:t>=</m:t>
                      </m:r>
                      <m:r>
                        <a:rPr lang="es-MX" sz="2400" b="1" i="1" smtClean="0">
                          <a:latin typeface="Cambria Math" panose="02040503050406030204" pitchFamily="18" charset="0"/>
                        </a:rPr>
                        <m:t>𝒎𝒂𝒙</m:t>
                      </m:r>
                      <m:r>
                        <a:rPr lang="es-MX" sz="2400" b="1" i="1" smtClean="0">
                          <a:latin typeface="Cambria Math" panose="02040503050406030204" pitchFamily="18" charset="0"/>
                        </a:rPr>
                        <m:t>(</m:t>
                      </m:r>
                      <m:r>
                        <a:rPr lang="es-MX" sz="2400" b="1" i="1" smtClean="0">
                          <a:latin typeface="Cambria Math" panose="02040503050406030204" pitchFamily="18" charset="0"/>
                        </a:rPr>
                        <m:t>𝟎</m:t>
                      </m:r>
                      <m:r>
                        <a:rPr lang="es-MX" sz="2400" b="1" i="1" smtClean="0">
                          <a:latin typeface="Cambria Math" panose="02040503050406030204" pitchFamily="18" charset="0"/>
                        </a:rPr>
                        <m:t>,</m:t>
                      </m:r>
                      <m:r>
                        <a:rPr lang="es-MX" sz="2400" b="1" i="1" smtClean="0">
                          <a:latin typeface="Cambria Math" panose="02040503050406030204" pitchFamily="18" charset="0"/>
                        </a:rPr>
                        <m:t>𝒙</m:t>
                      </m:r>
                      <m:r>
                        <a:rPr lang="es-MX" sz="2400" b="1" i="1" smtClean="0">
                          <a:latin typeface="Cambria Math" panose="02040503050406030204" pitchFamily="18" charset="0"/>
                        </a:rPr>
                        <m:t>)</m:t>
                      </m:r>
                    </m:oMath>
                  </m:oMathPara>
                </a14:m>
                <a:endParaRPr lang="es-MX" sz="2400" b="1" dirty="0">
                  <a:latin typeface="Century Schoolbook" panose="02040604050505020304" pitchFamily="18" charset="0"/>
                </a:endParaRPr>
              </a:p>
            </p:txBody>
          </p:sp>
        </mc:Choice>
        <mc:Fallback xmlns="">
          <p:sp>
            <p:nvSpPr>
              <p:cNvPr id="7" name="CuadroTexto 6">
                <a:extLst>
                  <a:ext uri="{FF2B5EF4-FFF2-40B4-BE49-F238E27FC236}">
                    <a16:creationId xmlns:a16="http://schemas.microsoft.com/office/drawing/2014/main" id="{090A3A5C-5A66-7630-0A37-C5FEB8D7D65D}"/>
                  </a:ext>
                </a:extLst>
              </p:cNvPr>
              <p:cNvSpPr txBox="1">
                <a:spLocks noRot="1" noChangeAspect="1" noMove="1" noResize="1" noEditPoints="1" noAdjustHandles="1" noChangeArrowheads="1" noChangeShapeType="1" noTextEdit="1"/>
              </p:cNvSpPr>
              <p:nvPr/>
            </p:nvSpPr>
            <p:spPr>
              <a:xfrm>
                <a:off x="1892505" y="6021334"/>
                <a:ext cx="2481449" cy="369332"/>
              </a:xfrm>
              <a:prstGeom prst="rect">
                <a:avLst/>
              </a:prstGeom>
              <a:blipFill>
                <a:blip r:embed="rId4"/>
                <a:stretch>
                  <a:fillRect l="-3431" r="-3431" b="-38333"/>
                </a:stretch>
              </a:blipFill>
            </p:spPr>
            <p:txBody>
              <a:bodyPr/>
              <a:lstStyle/>
              <a:p>
                <a:r>
                  <a:rPr lang="es-MX">
                    <a:noFill/>
                  </a:rPr>
                  <a:t> </a:t>
                </a:r>
              </a:p>
            </p:txBody>
          </p:sp>
        </mc:Fallback>
      </mc:AlternateContent>
      <p:pic>
        <p:nvPicPr>
          <p:cNvPr id="5" name="Imagen 4">
            <a:extLst>
              <a:ext uri="{FF2B5EF4-FFF2-40B4-BE49-F238E27FC236}">
                <a16:creationId xmlns:a16="http://schemas.microsoft.com/office/drawing/2014/main" id="{7CE75E2C-240F-6952-CAD6-9C6C62568085}"/>
              </a:ext>
            </a:extLst>
          </p:cNvPr>
          <p:cNvPicPr>
            <a:picLocks noChangeAspect="1"/>
          </p:cNvPicPr>
          <p:nvPr/>
        </p:nvPicPr>
        <p:blipFill>
          <a:blip r:embed="rId5"/>
          <a:stretch>
            <a:fillRect/>
          </a:stretch>
        </p:blipFill>
        <p:spPr>
          <a:xfrm>
            <a:off x="1544767" y="2913424"/>
            <a:ext cx="3494976" cy="2962319"/>
          </a:xfrm>
          <a:prstGeom prst="rect">
            <a:avLst/>
          </a:prstGeom>
          <a:noFill/>
          <a:ln w="38100">
            <a:solidFill>
              <a:srgbClr val="002060"/>
            </a:solidFill>
          </a:ln>
        </p:spPr>
      </p:pic>
      <p:pic>
        <p:nvPicPr>
          <p:cNvPr id="11" name="Imagen 10">
            <a:extLst>
              <a:ext uri="{FF2B5EF4-FFF2-40B4-BE49-F238E27FC236}">
                <a16:creationId xmlns:a16="http://schemas.microsoft.com/office/drawing/2014/main" id="{C206A126-A0F5-9890-7D30-6172D1B0BE90}"/>
              </a:ext>
            </a:extLst>
          </p:cNvPr>
          <p:cNvPicPr>
            <a:picLocks noChangeAspect="1"/>
          </p:cNvPicPr>
          <p:nvPr/>
        </p:nvPicPr>
        <p:blipFill>
          <a:blip r:embed="rId6"/>
          <a:stretch>
            <a:fillRect/>
          </a:stretch>
        </p:blipFill>
        <p:spPr>
          <a:xfrm>
            <a:off x="5965647" y="2972826"/>
            <a:ext cx="5043312" cy="2837363"/>
          </a:xfrm>
          <a:prstGeom prst="rect">
            <a:avLst/>
          </a:prstGeom>
          <a:noFill/>
          <a:ln w="38100">
            <a:solidFill>
              <a:srgbClr val="002060"/>
            </a:solidFill>
          </a:ln>
        </p:spPr>
      </p:pic>
    </p:spTree>
    <p:extLst>
      <p:ext uri="{BB962C8B-B14F-4D97-AF65-F5344CB8AC3E}">
        <p14:creationId xmlns:p14="http://schemas.microsoft.com/office/powerpoint/2010/main" val="2690400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Función </a:t>
            </a:r>
            <a:r>
              <a:rPr lang="es-MX" dirty="0" err="1"/>
              <a:t>Softmax</a:t>
            </a:r>
            <a:endParaRPr lang="es-MX" dirty="0"/>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1200329"/>
          </a:xfrm>
          <a:prstGeom prst="rect">
            <a:avLst/>
          </a:prstGeom>
          <a:noFill/>
        </p:spPr>
        <p:txBody>
          <a:bodyPr wrap="square">
            <a:spAutoFit/>
          </a:bodyPr>
          <a:lstStyle/>
          <a:p>
            <a:pPr algn="just"/>
            <a:r>
              <a:rPr lang="es-MX" b="0" i="0" dirty="0">
                <a:solidFill>
                  <a:srgbClr val="292929"/>
                </a:solidFill>
                <a:effectLst/>
                <a:latin typeface="Century Schoolbook" panose="02040604050505020304" pitchFamily="18" charset="0"/>
              </a:rPr>
              <a:t>Esta función se usa para clasificar diferentes clases, mediante probabilidades, el resultado será el que tenga mayor probabilidad y cabe recalcar que la suma de estas probabilidades será igual a 1. En otras palabras, </a:t>
            </a:r>
            <a:r>
              <a:rPr lang="es-MX" b="0" i="0" dirty="0" err="1">
                <a:solidFill>
                  <a:srgbClr val="292929"/>
                </a:solidFill>
                <a:effectLst/>
                <a:latin typeface="Century Schoolbook" panose="02040604050505020304" pitchFamily="18" charset="0"/>
              </a:rPr>
              <a:t>Softmax</a:t>
            </a:r>
            <a:r>
              <a:rPr lang="es-MX" b="0" i="0" dirty="0">
                <a:solidFill>
                  <a:srgbClr val="292929"/>
                </a:solidFill>
                <a:effectLst/>
                <a:latin typeface="Century Schoolbook" panose="02040604050505020304" pitchFamily="18" charset="0"/>
              </a:rPr>
              <a:t> se usa para clases múltiples y cuando se va a asignar probabilidades a cada clase que pertenezca a clases múltiples.</a:t>
            </a:r>
          </a:p>
        </p:txBody>
      </p:sp>
      <p:pic>
        <p:nvPicPr>
          <p:cNvPr id="4" name="Imagen 3">
            <a:extLst>
              <a:ext uri="{FF2B5EF4-FFF2-40B4-BE49-F238E27FC236}">
                <a16:creationId xmlns:a16="http://schemas.microsoft.com/office/drawing/2014/main" id="{10853E22-D63F-20B1-6F35-1E229E0D6F4C}"/>
              </a:ext>
            </a:extLst>
          </p:cNvPr>
          <p:cNvPicPr>
            <a:picLocks noChangeAspect="1"/>
          </p:cNvPicPr>
          <p:nvPr/>
        </p:nvPicPr>
        <p:blipFill>
          <a:blip r:embed="rId4"/>
          <a:stretch>
            <a:fillRect/>
          </a:stretch>
        </p:blipFill>
        <p:spPr>
          <a:xfrm>
            <a:off x="1907364" y="3615314"/>
            <a:ext cx="3963822" cy="1778424"/>
          </a:xfrm>
          <a:prstGeom prst="rect">
            <a:avLst/>
          </a:prstGeom>
        </p:spPr>
      </p:pic>
      <p:pic>
        <p:nvPicPr>
          <p:cNvPr id="6" name="Imagen 5">
            <a:extLst>
              <a:ext uri="{FF2B5EF4-FFF2-40B4-BE49-F238E27FC236}">
                <a16:creationId xmlns:a16="http://schemas.microsoft.com/office/drawing/2014/main" id="{4AA29059-9034-082D-8052-DB4B315977D5}"/>
              </a:ext>
            </a:extLst>
          </p:cNvPr>
          <p:cNvPicPr>
            <a:picLocks noChangeAspect="1"/>
          </p:cNvPicPr>
          <p:nvPr/>
        </p:nvPicPr>
        <p:blipFill>
          <a:blip r:embed="rId5"/>
          <a:stretch>
            <a:fillRect/>
          </a:stretch>
        </p:blipFill>
        <p:spPr>
          <a:xfrm>
            <a:off x="7222493" y="3022919"/>
            <a:ext cx="3786466" cy="3046922"/>
          </a:xfrm>
          <a:prstGeom prst="rect">
            <a:avLst/>
          </a:prstGeom>
          <a:noFill/>
          <a:ln w="38100">
            <a:solidFill>
              <a:srgbClr val="002060"/>
            </a:solidFill>
          </a:ln>
        </p:spPr>
      </p:pic>
    </p:spTree>
    <p:extLst>
      <p:ext uri="{BB962C8B-B14F-4D97-AF65-F5344CB8AC3E}">
        <p14:creationId xmlns:p14="http://schemas.microsoft.com/office/powerpoint/2010/main" val="2148845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Representacion geometrica</a:t>
            </a:r>
            <a:endParaRPr lang="es-MX" dirty="0"/>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646331"/>
          </a:xfrm>
          <a:prstGeom prst="rect">
            <a:avLst/>
          </a:prstGeom>
          <a:noFill/>
        </p:spPr>
        <p:txBody>
          <a:bodyPr wrap="square">
            <a:spAutoFit/>
          </a:bodyPr>
          <a:lstStyle/>
          <a:p>
            <a:pPr algn="just"/>
            <a:r>
              <a:rPr lang="es-MX" b="0" i="0" dirty="0">
                <a:solidFill>
                  <a:srgbClr val="292929"/>
                </a:solidFill>
                <a:effectLst/>
                <a:latin typeface="Century Schoolbook" panose="02040604050505020304" pitchFamily="18" charset="0"/>
              </a:rPr>
              <a:t>La funciones  de activación generan hiperplanos con la suma de varios de estos hiperplanos las redes neuronales logran hacer una aproximación la función que describe los datos</a:t>
            </a:r>
          </a:p>
        </p:txBody>
      </p:sp>
      <p:pic>
        <p:nvPicPr>
          <p:cNvPr id="7" name="Imagen 6">
            <a:extLst>
              <a:ext uri="{FF2B5EF4-FFF2-40B4-BE49-F238E27FC236}">
                <a16:creationId xmlns:a16="http://schemas.microsoft.com/office/drawing/2014/main" id="{433E59E3-5889-7911-F604-E3A3CF1FEA04}"/>
              </a:ext>
            </a:extLst>
          </p:cNvPr>
          <p:cNvPicPr>
            <a:picLocks noChangeAspect="1"/>
          </p:cNvPicPr>
          <p:nvPr/>
        </p:nvPicPr>
        <p:blipFill>
          <a:blip r:embed="rId4"/>
          <a:stretch>
            <a:fillRect/>
          </a:stretch>
        </p:blipFill>
        <p:spPr>
          <a:xfrm>
            <a:off x="1728785" y="2672237"/>
            <a:ext cx="8734425" cy="3324225"/>
          </a:xfrm>
          <a:prstGeom prst="rect">
            <a:avLst/>
          </a:prstGeom>
          <a:noFill/>
          <a:ln w="38100">
            <a:solidFill>
              <a:srgbClr val="002060"/>
            </a:solidFill>
          </a:ln>
        </p:spPr>
      </p:pic>
    </p:spTree>
    <p:extLst>
      <p:ext uri="{BB962C8B-B14F-4D97-AF65-F5344CB8AC3E}">
        <p14:creationId xmlns:p14="http://schemas.microsoft.com/office/powerpoint/2010/main" val="1089917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noProof="1"/>
              <a:t>Gradiente Descendiente</a:t>
            </a:r>
            <a:endParaRPr lang="es-MX" dirty="0"/>
          </a:p>
        </p:txBody>
      </p:sp>
      <p:pic>
        <p:nvPicPr>
          <p:cNvPr id="8" name="Imagen 7">
            <a:extLst>
              <a:ext uri="{FF2B5EF4-FFF2-40B4-BE49-F238E27FC236}">
                <a16:creationId xmlns:a16="http://schemas.microsoft.com/office/drawing/2014/main" id="{1ED63F15-9FAA-1552-417A-E1CB3D69F01E}"/>
              </a:ext>
            </a:extLst>
          </p:cNvPr>
          <p:cNvPicPr>
            <a:picLocks noChangeAspect="1"/>
          </p:cNvPicPr>
          <p:nvPr/>
        </p:nvPicPr>
        <p:blipFill>
          <a:blip r:embed="rId4"/>
          <a:stretch>
            <a:fillRect/>
          </a:stretch>
        </p:blipFill>
        <p:spPr>
          <a:xfrm>
            <a:off x="8140700" y="3925067"/>
            <a:ext cx="2868259" cy="2326477"/>
          </a:xfrm>
          <a:prstGeom prst="rect">
            <a:avLst/>
          </a:prstGeom>
        </p:spPr>
      </p:pic>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4686026"/>
              </a:xfrm>
              <a:prstGeom prst="rect">
                <a:avLst/>
              </a:prstGeom>
              <a:noFill/>
            </p:spPr>
            <p:txBody>
              <a:bodyPr wrap="square">
                <a:spAutoFit/>
              </a:bodyPr>
              <a:lstStyle/>
              <a:p>
                <a:pPr algn="ctr"/>
                <a:r>
                  <a:rPr lang="es-MX" b="1" dirty="0">
                    <a:latin typeface="Century Schoolbook" panose="02040604050505020304" pitchFamily="18" charset="0"/>
                  </a:rPr>
                  <a:t>¿Qué es el gradiente descendiente?</a:t>
                </a:r>
              </a:p>
              <a:p>
                <a:pPr algn="ctr"/>
                <a:endParaRPr lang="es-MX" dirty="0">
                  <a:solidFill>
                    <a:srgbClr val="292929"/>
                  </a:solidFill>
                  <a:latin typeface="Century Schoolbook" panose="02040604050505020304" pitchFamily="18" charset="0"/>
                </a:endParaRPr>
              </a:p>
              <a:p>
                <a:pPr algn="just"/>
                <a:r>
                  <a:rPr lang="es-MX" dirty="0">
                    <a:solidFill>
                      <a:srgbClr val="292929"/>
                    </a:solidFill>
                    <a:latin typeface="Century Schoolbook" panose="02040604050505020304" pitchFamily="18" charset="0"/>
                  </a:rPr>
                  <a:t>Descenso de gradiente es un algoritmo de optimización que permite minimizar una función haciendo actualizaciones de sus parámetros en la dirección del valor negativo de su gradiente. Aplicado a las redes neuronales, el descenso de gradiente permite ir actualizando los pesos y </a:t>
                </a:r>
                <a:r>
                  <a:rPr lang="es-MX" dirty="0" err="1">
                    <a:solidFill>
                      <a:srgbClr val="292929"/>
                    </a:solidFill>
                    <a:latin typeface="Century Schoolbook" panose="02040604050505020304" pitchFamily="18" charset="0"/>
                  </a:rPr>
                  <a:t>bías</a:t>
                </a:r>
                <a:r>
                  <a:rPr lang="es-MX" dirty="0">
                    <a:solidFill>
                      <a:srgbClr val="292929"/>
                    </a:solidFill>
                    <a:latin typeface="Century Schoolbook" panose="02040604050505020304" pitchFamily="18" charset="0"/>
                  </a:rPr>
                  <a:t> del modelo para reducir su error.</a:t>
                </a:r>
              </a:p>
              <a:p>
                <a:pPr algn="just"/>
                <a:endParaRPr lang="es-MX" b="1" dirty="0">
                  <a:latin typeface="Century Schoolbook" panose="02040604050505020304" pitchFamily="18" charset="0"/>
                </a:endParaRPr>
              </a:p>
              <a:p>
                <a:pPr algn="just"/>
                <a:r>
                  <a:rPr lang="es-MX" dirty="0">
                    <a:solidFill>
                      <a:srgbClr val="292929"/>
                    </a:solidFill>
                    <a:latin typeface="Century Schoolbook" panose="02040604050505020304" pitchFamily="18" charset="0"/>
                  </a:rPr>
                  <a:t>El Gradiente es sinónimo de pendiente o inclinación, la derivada. El gradiente es la generalización vectorial de la derivada, es un vector de tantas dimensiones como la función y cada dimensión contiene la derivada parcial en dicha dimensión:</a:t>
                </a:r>
              </a:p>
              <a:p>
                <a:pPr algn="just"/>
                <a:endParaRPr lang="es-MX" dirty="0">
                  <a:solidFill>
                    <a:srgbClr val="292929"/>
                  </a:solidFill>
                  <a:latin typeface="Century Schoolbook" panose="02040604050505020304" pitchFamily="18" charset="0"/>
                </a:endParaRPr>
              </a:p>
              <a:p>
                <a:pPr algn="just"/>
                <a14:m>
                  <m:oMathPara xmlns:m="http://schemas.openxmlformats.org/officeDocument/2006/math">
                    <m:oMathParaPr>
                      <m:jc m:val="centerGroup"/>
                    </m:oMathParaPr>
                    <m:oMath xmlns:m="http://schemas.openxmlformats.org/officeDocument/2006/math">
                      <m:r>
                        <a:rPr lang="es-MX" sz="2000" b="1" i="0" smtClean="0">
                          <a:solidFill>
                            <a:srgbClr val="292929"/>
                          </a:solidFill>
                          <a:effectLst>
                            <a:outerShdw blurRad="38100" dist="38100" dir="2700000" algn="tl">
                              <a:srgbClr val="000000">
                                <a:alpha val="43137"/>
                              </a:srgbClr>
                            </a:outerShdw>
                          </a:effectLst>
                          <a:latin typeface="Cambria Math" panose="02040503050406030204" pitchFamily="18" charset="0"/>
                        </a:rPr>
                        <m:t>𝛁</m:t>
                      </m:r>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𝒇</m:t>
                      </m:r>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m:t>
                      </m:r>
                      <m:d>
                        <m:dPr>
                          <m:begChr m:val="["/>
                          <m:endChr m:val="]"/>
                          <m:ctrlP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ctrlPr>
                        </m:dPr>
                        <m:e>
                          <m:f>
                            <m:fPr>
                              <m:ctrlP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ctrlPr>
                            </m:fPr>
                            <m:num>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m:t>
                              </m:r>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𝒇</m:t>
                              </m:r>
                            </m:num>
                            <m:den>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m:t>
                              </m:r>
                              <m:sSub>
                                <m:sSubPr>
                                  <m:ctrlP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ctrlPr>
                                </m:sSubPr>
                                <m:e>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𝒙</m:t>
                                  </m:r>
                                </m:e>
                                <m:sub>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𝟏</m:t>
                                  </m:r>
                                </m:sub>
                              </m:sSub>
                            </m:den>
                          </m:f>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m:t>
                          </m:r>
                          <m:f>
                            <m:fPr>
                              <m:ctrlP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ctrlPr>
                            </m:fPr>
                            <m:num>
                              <m: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t>𝝏</m:t>
                              </m:r>
                              <m: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t>𝒇</m:t>
                              </m:r>
                            </m:num>
                            <m:den>
                              <m: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t>𝝏</m:t>
                              </m:r>
                              <m:sSub>
                                <m:sSubPr>
                                  <m:ctrlP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ctrlPr>
                                </m:sSubPr>
                                <m:e>
                                  <m: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t>𝒙</m:t>
                                  </m:r>
                                </m:e>
                                <m:sub>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𝟐</m:t>
                                  </m:r>
                                </m:sub>
                              </m:sSub>
                            </m:den>
                          </m:f>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m:t>
                          </m:r>
                          <m:f>
                            <m:fPr>
                              <m:ctrlP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ctrlPr>
                            </m:fPr>
                            <m:num>
                              <m: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t>𝝏</m:t>
                              </m:r>
                              <m: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t>𝒇</m:t>
                              </m:r>
                            </m:num>
                            <m:den>
                              <m: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t>𝝏</m:t>
                              </m:r>
                              <m:sSub>
                                <m:sSubPr>
                                  <m:ctrlP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ctrlPr>
                                </m:sSubPr>
                                <m:e>
                                  <m:r>
                                    <a:rPr lang="es-MX" sz="2000" b="1" i="1">
                                      <a:solidFill>
                                        <a:srgbClr val="292929"/>
                                      </a:solidFill>
                                      <a:effectLst>
                                        <a:outerShdw blurRad="38100" dist="38100" dir="2700000" algn="tl">
                                          <a:srgbClr val="000000">
                                            <a:alpha val="43137"/>
                                          </a:srgbClr>
                                        </a:outerShdw>
                                      </a:effectLst>
                                      <a:latin typeface="Cambria Math" panose="02040503050406030204" pitchFamily="18" charset="0"/>
                                    </a:rPr>
                                    <m:t>𝒙</m:t>
                                  </m:r>
                                </m:e>
                                <m:sub>
                                  <m:r>
                                    <a:rPr lang="es-MX" sz="2000" b="1" i="1" smtClean="0">
                                      <a:solidFill>
                                        <a:srgbClr val="292929"/>
                                      </a:solidFill>
                                      <a:effectLst>
                                        <a:outerShdw blurRad="38100" dist="38100" dir="2700000" algn="tl">
                                          <a:srgbClr val="000000">
                                            <a:alpha val="43137"/>
                                          </a:srgbClr>
                                        </a:outerShdw>
                                      </a:effectLst>
                                      <a:latin typeface="Cambria Math" panose="02040503050406030204" pitchFamily="18" charset="0"/>
                                    </a:rPr>
                                    <m:t>𝒏</m:t>
                                  </m:r>
                                </m:sub>
                              </m:sSub>
                            </m:den>
                          </m:f>
                        </m:e>
                      </m:d>
                    </m:oMath>
                  </m:oMathPara>
                </a14:m>
                <a:endParaRPr lang="es-MX" sz="2000" b="1" dirty="0">
                  <a:solidFill>
                    <a:srgbClr val="292929"/>
                  </a:solidFill>
                  <a:effectLst>
                    <a:outerShdw blurRad="38100" dist="38100" dir="2700000" algn="tl">
                      <a:srgbClr val="000000">
                        <a:alpha val="43137"/>
                      </a:srgbClr>
                    </a:outerShdw>
                  </a:effectLst>
                  <a:latin typeface="Century Schoolbook" panose="02040604050505020304" pitchFamily="18" charset="0"/>
                </a:endParaRPr>
              </a:p>
              <a:p>
                <a:pPr algn="just"/>
                <a:endParaRPr lang="es-MX" sz="2000" b="1" dirty="0">
                  <a:solidFill>
                    <a:srgbClr val="292929"/>
                  </a:solidFill>
                  <a:effectLst>
                    <a:outerShdw blurRad="38100" dist="38100" dir="2700000" algn="tl">
                      <a:srgbClr val="000000">
                        <a:alpha val="43137"/>
                      </a:srgbClr>
                    </a:outerShdw>
                  </a:effectLst>
                  <a:latin typeface="Century Schoolbook" panose="02040604050505020304" pitchFamily="18" charset="0"/>
                </a:endParaRPr>
              </a:p>
              <a:p>
                <a:pPr algn="just"/>
                <a:r>
                  <a:rPr lang="es-MX" dirty="0">
                    <a:solidFill>
                      <a:srgbClr val="292929"/>
                    </a:solidFill>
                    <a:latin typeface="Century Schoolbook" panose="02040604050505020304" pitchFamily="18" charset="0"/>
                  </a:rPr>
                  <a:t>El gradiente </a:t>
                </a:r>
                <a14:m>
                  <m:oMath xmlns:m="http://schemas.openxmlformats.org/officeDocument/2006/math">
                    <m:r>
                      <a:rPr lang="es-MX" dirty="0">
                        <a:solidFill>
                          <a:srgbClr val="292929"/>
                        </a:solidFill>
                        <a:latin typeface="Cambria Math" panose="02040503050406030204" pitchFamily="18" charset="0"/>
                      </a:rPr>
                      <m:t>𝛁</m:t>
                    </m:r>
                    <m:sSub>
                      <m:sSubPr>
                        <m:ctrlPr>
                          <a:rPr lang="es-MX" i="1" dirty="0">
                            <a:solidFill>
                              <a:srgbClr val="292929"/>
                            </a:solidFill>
                            <a:latin typeface="Cambria Math" panose="02040503050406030204" pitchFamily="18" charset="0"/>
                          </a:rPr>
                        </m:ctrlPr>
                      </m:sSubPr>
                      <m:e>
                        <m:r>
                          <a:rPr lang="es-MX" dirty="0">
                            <a:solidFill>
                              <a:srgbClr val="292929"/>
                            </a:solidFill>
                            <a:latin typeface="Cambria Math" panose="02040503050406030204" pitchFamily="18" charset="0"/>
                          </a:rPr>
                          <m:t>𝒇</m:t>
                        </m:r>
                      </m:e>
                      <m:sub>
                        <m:r>
                          <a:rPr lang="es-MX" dirty="0">
                            <a:solidFill>
                              <a:srgbClr val="292929"/>
                            </a:solidFill>
                            <a:latin typeface="Cambria Math" panose="02040503050406030204" pitchFamily="18" charset="0"/>
                          </a:rPr>
                          <m:t>𝒙</m:t>
                        </m:r>
                      </m:sub>
                    </m:sSub>
                  </m:oMath>
                </a14:m>
                <a:r>
                  <a:rPr lang="es-MX" dirty="0">
                    <a:solidFill>
                      <a:srgbClr val="292929"/>
                    </a:solidFill>
                    <a:latin typeface="Century Schoolbook" panose="02040604050505020304" pitchFamily="18" charset="0"/>
                  </a:rPr>
                  <a:t> es el vector que contiene la información de cuanto crece la función en un punto especifico </a:t>
                </a:r>
                <a14:m>
                  <m:oMath xmlns:m="http://schemas.openxmlformats.org/officeDocument/2006/math">
                    <m:r>
                      <a:rPr lang="es-MX" b="1" i="1">
                        <a:solidFill>
                          <a:srgbClr val="292929"/>
                        </a:solidFill>
                        <a:effectLst>
                          <a:outerShdw blurRad="38100" dist="38100" dir="2700000" algn="tl">
                            <a:srgbClr val="000000">
                              <a:alpha val="43137"/>
                            </a:srgbClr>
                          </a:outerShdw>
                        </a:effectLst>
                        <a:latin typeface="Cambria Math" panose="02040503050406030204" pitchFamily="18" charset="0"/>
                      </a:rPr>
                      <m:t>𝒙</m:t>
                    </m:r>
                  </m:oMath>
                </a14:m>
                <a:r>
                  <a:rPr lang="es-MX" dirty="0">
                    <a:solidFill>
                      <a:srgbClr val="292929"/>
                    </a:solidFill>
                    <a:latin typeface="Century Schoolbook" panose="02040604050505020304" pitchFamily="18" charset="0"/>
                  </a:rPr>
                  <a:t> por cada dimensión de nuestra función de forma independiente.</a:t>
                </a:r>
              </a:p>
            </p:txBody>
          </p:sp>
        </mc:Choice>
        <mc:Fallback xmlns="">
          <p:sp>
            <p:nvSpPr>
              <p:cNvPr id="20" name="CuadroTexto 19">
                <a:extLst>
                  <a:ext uri="{FF2B5EF4-FFF2-40B4-BE49-F238E27FC236}">
                    <a16:creationId xmlns:a16="http://schemas.microsoft.com/office/drawing/2014/main" id="{D06911B2-E2B8-74E5-C402-BA5C6640A342}"/>
                  </a:ext>
                </a:extLst>
              </p:cNvPr>
              <p:cNvSpPr txBox="1">
                <a:spLocks noRot="1" noChangeAspect="1" noMove="1" noResize="1" noEditPoints="1" noAdjustHandles="1" noChangeArrowheads="1" noChangeShapeType="1" noTextEdit="1"/>
              </p:cNvSpPr>
              <p:nvPr/>
            </p:nvSpPr>
            <p:spPr>
              <a:xfrm>
                <a:off x="1103583" y="1567504"/>
                <a:ext cx="9984831" cy="4686026"/>
              </a:xfrm>
              <a:prstGeom prst="rect">
                <a:avLst/>
              </a:prstGeom>
              <a:blipFill>
                <a:blip r:embed="rId5"/>
                <a:stretch>
                  <a:fillRect l="-488" t="-650" r="-549" b="-1040"/>
                </a:stretch>
              </a:blipFill>
            </p:spPr>
            <p:txBody>
              <a:bodyPr/>
              <a:lstStyle/>
              <a:p>
                <a:r>
                  <a:rPr lang="es-MX">
                    <a:noFill/>
                  </a:rPr>
                  <a:t> </a:t>
                </a:r>
              </a:p>
            </p:txBody>
          </p:sp>
        </mc:Fallback>
      </mc:AlternateContent>
    </p:spTree>
    <p:extLst>
      <p:ext uri="{BB962C8B-B14F-4D97-AF65-F5344CB8AC3E}">
        <p14:creationId xmlns:p14="http://schemas.microsoft.com/office/powerpoint/2010/main" val="4108661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noProof="1"/>
              <a:t>Gradiente Descendiente</a:t>
            </a:r>
            <a:endParaRPr lang="es-MX" dirty="0"/>
          </a:p>
        </p:txBody>
      </p:sp>
      <p:pic>
        <p:nvPicPr>
          <p:cNvPr id="5" name="Imagen 4">
            <a:extLst>
              <a:ext uri="{FF2B5EF4-FFF2-40B4-BE49-F238E27FC236}">
                <a16:creationId xmlns:a16="http://schemas.microsoft.com/office/drawing/2014/main" id="{0E430230-2A31-9507-F735-7F785E8A6962}"/>
              </a:ext>
            </a:extLst>
          </p:cNvPr>
          <p:cNvPicPr>
            <a:picLocks noChangeAspect="1"/>
          </p:cNvPicPr>
          <p:nvPr/>
        </p:nvPicPr>
        <p:blipFill>
          <a:blip r:embed="rId4"/>
          <a:stretch>
            <a:fillRect/>
          </a:stretch>
        </p:blipFill>
        <p:spPr>
          <a:xfrm>
            <a:off x="8648246" y="3321347"/>
            <a:ext cx="2919640" cy="3003457"/>
          </a:xfrm>
          <a:prstGeom prst="rect">
            <a:avLst/>
          </a:prstGeom>
          <a:noFill/>
          <a:ln w="38100">
            <a:solidFill>
              <a:srgbClr val="002060"/>
            </a:solidFill>
          </a:ln>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B5D8B6A-DCB2-9937-F94C-7921F2FA4B1B}"/>
                  </a:ext>
                </a:extLst>
              </p:cNvPr>
              <p:cNvSpPr txBox="1"/>
              <p:nvPr/>
            </p:nvSpPr>
            <p:spPr>
              <a:xfrm>
                <a:off x="1103584" y="1567504"/>
                <a:ext cx="9905376" cy="2308324"/>
              </a:xfrm>
              <a:prstGeom prst="rect">
                <a:avLst/>
              </a:prstGeom>
              <a:noFill/>
            </p:spPr>
            <p:txBody>
              <a:bodyPr wrap="square">
                <a:spAutoFit/>
              </a:bodyPr>
              <a:lstStyle/>
              <a:p>
                <a:pPr algn="ctr"/>
                <a:r>
                  <a:rPr lang="es-MX" b="1" dirty="0">
                    <a:latin typeface="Century Schoolbook" panose="02040604050505020304" pitchFamily="18" charset="0"/>
                  </a:rPr>
                  <a:t>¿De que tamaño dar el paso?</a:t>
                </a:r>
              </a:p>
              <a:p>
                <a:pPr algn="ctr"/>
                <a:endParaRPr lang="es-MX" b="1" dirty="0">
                  <a:latin typeface="Century Schoolbook" panose="02040604050505020304" pitchFamily="18" charset="0"/>
                </a:endParaRPr>
              </a:p>
              <a:p>
                <a:pPr algn="just"/>
                <a:r>
                  <a:rPr lang="es-MX" dirty="0">
                    <a:solidFill>
                      <a:srgbClr val="292929"/>
                    </a:solidFill>
                    <a:latin typeface="Century Schoolbook" panose="02040604050505020304" pitchFamily="18" charset="0"/>
                  </a:rPr>
                  <a:t>Sabemos en que dirección avanzar para descender, pero no cuánto descender. Una estrategia sería si la función crece “mucho” descender mucho, y si crece “poco” descender poco. Es decir dar el paso en forma proporcional al gradiente. Para poder controlar la proporción del paso utilizaremos un parámetro </a:t>
                </a:r>
                <a14:m>
                  <m:oMath xmlns:m="http://schemas.openxmlformats.org/officeDocument/2006/math">
                    <m:r>
                      <a:rPr lang="es-MX" b="0" i="1" smtClean="0">
                        <a:solidFill>
                          <a:srgbClr val="292929"/>
                        </a:solidFill>
                        <a:latin typeface="Cambria Math" panose="02040503050406030204" pitchFamily="18" charset="0"/>
                      </a:rPr>
                      <m:t>𝛼</m:t>
                    </m:r>
                  </m:oMath>
                </a14:m>
                <a:r>
                  <a:rPr lang="es-MX" dirty="0">
                    <a:solidFill>
                      <a:srgbClr val="292929"/>
                    </a:solidFill>
                    <a:latin typeface="Century Schoolbook" panose="02040604050505020304" pitchFamily="18" charset="0"/>
                  </a:rPr>
                  <a:t> de tal forma que el paso a dar se cuantifica: </a:t>
                </a:r>
              </a:p>
              <a:p>
                <a:pPr algn="ctr"/>
                <a14:m>
                  <m:oMathPara xmlns:m="http://schemas.openxmlformats.org/officeDocument/2006/math">
                    <m:oMathParaPr>
                      <m:jc m:val="centerGroup"/>
                    </m:oMathParaPr>
                    <m:oMath xmlns:m="http://schemas.openxmlformats.org/officeDocument/2006/math">
                      <m:r>
                        <a:rPr lang="es-MX" b="0" i="1" smtClean="0">
                          <a:solidFill>
                            <a:srgbClr val="292929"/>
                          </a:solidFill>
                          <a:latin typeface="Cambria Math" panose="02040503050406030204" pitchFamily="18" charset="0"/>
                        </a:rPr>
                        <m:t>𝛼</m:t>
                      </m:r>
                      <m:r>
                        <m:rPr>
                          <m:sty m:val="p"/>
                        </m:rPr>
                        <a:rPr lang="es-MX" b="0" i="0" smtClean="0">
                          <a:solidFill>
                            <a:srgbClr val="292929"/>
                          </a:solidFill>
                          <a:latin typeface="Cambria Math" panose="02040503050406030204" pitchFamily="18" charset="0"/>
                        </a:rPr>
                        <m:t>∇</m:t>
                      </m:r>
                    </m:oMath>
                  </m:oMathPara>
                </a14:m>
                <a:endParaRPr lang="es-MX" dirty="0">
                  <a:solidFill>
                    <a:srgbClr val="292929"/>
                  </a:solidFill>
                  <a:latin typeface="Century Schoolbook" panose="02040604050505020304" pitchFamily="18" charset="0"/>
                </a:endParaRPr>
              </a:p>
            </p:txBody>
          </p:sp>
        </mc:Choice>
        <mc:Fallback xmlns="">
          <p:sp>
            <p:nvSpPr>
              <p:cNvPr id="6" name="CuadroTexto 5">
                <a:extLst>
                  <a:ext uri="{FF2B5EF4-FFF2-40B4-BE49-F238E27FC236}">
                    <a16:creationId xmlns:a16="http://schemas.microsoft.com/office/drawing/2014/main" id="{3B5D8B6A-DCB2-9937-F94C-7921F2FA4B1B}"/>
                  </a:ext>
                </a:extLst>
              </p:cNvPr>
              <p:cNvSpPr txBox="1">
                <a:spLocks noRot="1" noChangeAspect="1" noMove="1" noResize="1" noEditPoints="1" noAdjustHandles="1" noChangeArrowheads="1" noChangeShapeType="1" noTextEdit="1"/>
              </p:cNvSpPr>
              <p:nvPr/>
            </p:nvSpPr>
            <p:spPr>
              <a:xfrm>
                <a:off x="1103584" y="1567504"/>
                <a:ext cx="9905376" cy="2308324"/>
              </a:xfrm>
              <a:prstGeom prst="rect">
                <a:avLst/>
              </a:prstGeom>
              <a:blipFill>
                <a:blip r:embed="rId5"/>
                <a:stretch>
                  <a:fillRect l="-492" t="-1319" r="-55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82F3DCC1-101C-AEB2-3B7F-98A29723F1C4}"/>
                  </a:ext>
                </a:extLst>
              </p:cNvPr>
              <p:cNvSpPr txBox="1"/>
              <p:nvPr/>
            </p:nvSpPr>
            <p:spPr>
              <a:xfrm>
                <a:off x="1103584" y="3899745"/>
                <a:ext cx="6945458" cy="923330"/>
              </a:xfrm>
              <a:prstGeom prst="rect">
                <a:avLst/>
              </a:prstGeom>
              <a:noFill/>
            </p:spPr>
            <p:txBody>
              <a:bodyPr wrap="square" rtlCol="0">
                <a:spAutoFit/>
              </a:bodyPr>
              <a:lstStyle/>
              <a:p>
                <a14:m>
                  <m:oMath xmlns:m="http://schemas.openxmlformats.org/officeDocument/2006/math">
                    <m:r>
                      <a:rPr lang="es-MX" b="0" i="1" dirty="0" smtClean="0">
                        <a:solidFill>
                          <a:srgbClr val="292929"/>
                        </a:solidFill>
                        <a:latin typeface="Cambria Math" panose="02040503050406030204" pitchFamily="18" charset="0"/>
                      </a:rPr>
                      <m:t>𝛼</m:t>
                    </m:r>
                  </m:oMath>
                </a14:m>
                <a:r>
                  <a:rPr lang="es-MX" dirty="0">
                    <a:solidFill>
                      <a:srgbClr val="292929"/>
                    </a:solidFill>
                    <a:latin typeface="Century Schoolbook" panose="02040604050505020304" pitchFamily="18" charset="0"/>
                  </a:rPr>
                  <a:t> es un parámetro de </a:t>
                </a:r>
                <a:r>
                  <a:rPr lang="es-MX" dirty="0" err="1">
                    <a:solidFill>
                      <a:srgbClr val="292929"/>
                    </a:solidFill>
                    <a:latin typeface="Century Schoolbook" panose="02040604050505020304" pitchFamily="18" charset="0"/>
                  </a:rPr>
                  <a:t>tunning</a:t>
                </a:r>
                <a:r>
                  <a:rPr lang="es-MX" dirty="0">
                    <a:solidFill>
                      <a:srgbClr val="292929"/>
                    </a:solidFill>
                    <a:latin typeface="Century Schoolbook" panose="02040604050505020304" pitchFamily="18" charset="0"/>
                  </a:rPr>
                  <a:t> del método </a:t>
                </a:r>
                <a:r>
                  <a:rPr lang="es-MX" dirty="0" err="1">
                    <a:solidFill>
                      <a:srgbClr val="292929"/>
                    </a:solidFill>
                    <a:latin typeface="Century Schoolbook" panose="02040604050505020304" pitchFamily="18" charset="0"/>
                  </a:rPr>
                  <a:t>gradient</a:t>
                </a:r>
                <a:r>
                  <a:rPr lang="es-MX" dirty="0">
                    <a:solidFill>
                      <a:srgbClr val="292929"/>
                    </a:solidFill>
                    <a:latin typeface="Century Schoolbook" panose="02040604050505020304" pitchFamily="18" charset="0"/>
                  </a:rPr>
                  <a:t> </a:t>
                </a:r>
                <a:r>
                  <a:rPr lang="es-MX" dirty="0" err="1">
                    <a:solidFill>
                      <a:srgbClr val="292929"/>
                    </a:solidFill>
                    <a:latin typeface="Century Schoolbook" panose="02040604050505020304" pitchFamily="18" charset="0"/>
                  </a:rPr>
                  <a:t>descent</a:t>
                </a:r>
                <a:r>
                  <a:rPr lang="es-MX" dirty="0">
                    <a:solidFill>
                      <a:srgbClr val="292929"/>
                    </a:solidFill>
                    <a:latin typeface="Century Schoolbook" panose="02040604050505020304" pitchFamily="18" charset="0"/>
                  </a:rPr>
                  <a:t> </a:t>
                </a:r>
              </a:p>
              <a:p>
                <a:r>
                  <a:rPr lang="es-MX" dirty="0">
                    <a:solidFill>
                      <a:srgbClr val="292929"/>
                    </a:solidFill>
                    <a:latin typeface="Century Schoolbook" panose="02040604050505020304" pitchFamily="18" charset="0"/>
                  </a:rPr>
                  <a:t>al que llamamos: </a:t>
                </a:r>
                <a:r>
                  <a:rPr lang="es-MX" dirty="0" err="1">
                    <a:solidFill>
                      <a:srgbClr val="292929"/>
                    </a:solidFill>
                    <a:latin typeface="Century Schoolbook" panose="02040604050505020304" pitchFamily="18" charset="0"/>
                  </a:rPr>
                  <a:t>learning</a:t>
                </a:r>
                <a:r>
                  <a:rPr lang="es-MX" dirty="0">
                    <a:solidFill>
                      <a:srgbClr val="292929"/>
                    </a:solidFill>
                    <a:latin typeface="Century Schoolbook" panose="02040604050505020304" pitchFamily="18" charset="0"/>
                  </a:rPr>
                  <a:t> </a:t>
                </a:r>
                <a:r>
                  <a:rPr lang="es-MX" dirty="0" err="1">
                    <a:solidFill>
                      <a:srgbClr val="292929"/>
                    </a:solidFill>
                    <a:latin typeface="Century Schoolbook" panose="02040604050505020304" pitchFamily="18" charset="0"/>
                  </a:rPr>
                  <a:t>rate</a:t>
                </a:r>
                <a:r>
                  <a:rPr lang="es-MX" dirty="0">
                    <a:solidFill>
                      <a:srgbClr val="292929"/>
                    </a:solidFill>
                    <a:latin typeface="Century Schoolbook" panose="02040604050505020304" pitchFamily="18" charset="0"/>
                  </a:rPr>
                  <a:t>.</a:t>
                </a:r>
              </a:p>
              <a:p>
                <a:endParaRPr lang="es-MX" dirty="0"/>
              </a:p>
            </p:txBody>
          </p:sp>
        </mc:Choice>
        <mc:Fallback xmlns="">
          <p:sp>
            <p:nvSpPr>
              <p:cNvPr id="7" name="CuadroTexto 6">
                <a:extLst>
                  <a:ext uri="{FF2B5EF4-FFF2-40B4-BE49-F238E27FC236}">
                    <a16:creationId xmlns:a16="http://schemas.microsoft.com/office/drawing/2014/main" id="{82F3DCC1-101C-AEB2-3B7F-98A29723F1C4}"/>
                  </a:ext>
                </a:extLst>
              </p:cNvPr>
              <p:cNvSpPr txBox="1">
                <a:spLocks noRot="1" noChangeAspect="1" noMove="1" noResize="1" noEditPoints="1" noAdjustHandles="1" noChangeArrowheads="1" noChangeShapeType="1" noTextEdit="1"/>
              </p:cNvSpPr>
              <p:nvPr/>
            </p:nvSpPr>
            <p:spPr>
              <a:xfrm>
                <a:off x="1103584" y="3899745"/>
                <a:ext cx="6945458" cy="923330"/>
              </a:xfrm>
              <a:prstGeom prst="rect">
                <a:avLst/>
              </a:prstGeom>
              <a:blipFill>
                <a:blip r:embed="rId6"/>
                <a:stretch>
                  <a:fillRect l="-702" t="-3974"/>
                </a:stretch>
              </a:blipFill>
            </p:spPr>
            <p:txBody>
              <a:bodyPr/>
              <a:lstStyle/>
              <a:p>
                <a:r>
                  <a:rPr lang="es-MX">
                    <a:noFill/>
                  </a:rPr>
                  <a:t> </a:t>
                </a:r>
              </a:p>
            </p:txBody>
          </p:sp>
        </mc:Fallback>
      </mc:AlternateContent>
    </p:spTree>
    <p:extLst>
      <p:ext uri="{BB962C8B-B14F-4D97-AF65-F5344CB8AC3E}">
        <p14:creationId xmlns:p14="http://schemas.microsoft.com/office/powerpoint/2010/main" val="337512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noProof="1"/>
              <a:t>Gradiente Descendiente</a:t>
            </a:r>
            <a:endParaRPr lang="es-MX"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B5D8B6A-DCB2-9937-F94C-7921F2FA4B1B}"/>
                  </a:ext>
                </a:extLst>
              </p:cNvPr>
              <p:cNvSpPr txBox="1"/>
              <p:nvPr/>
            </p:nvSpPr>
            <p:spPr>
              <a:xfrm>
                <a:off x="1103584" y="1567504"/>
                <a:ext cx="9905376" cy="4247317"/>
              </a:xfrm>
              <a:prstGeom prst="rect">
                <a:avLst/>
              </a:prstGeom>
              <a:noFill/>
            </p:spPr>
            <p:txBody>
              <a:bodyPr wrap="square">
                <a:spAutoFit/>
              </a:bodyPr>
              <a:lstStyle/>
              <a:p>
                <a:pPr algn="ctr"/>
                <a:r>
                  <a:rPr lang="es-MX" b="1" dirty="0">
                    <a:latin typeface="Century Schoolbook" panose="02040604050505020304" pitchFamily="18" charset="0"/>
                  </a:rPr>
                  <a:t>¿Cómo funciona el algoritmo del Gradiente Descendente?</a:t>
                </a:r>
              </a:p>
              <a:p>
                <a:pPr algn="ctr"/>
                <a:endParaRPr lang="es-MX" b="1" dirty="0">
                  <a:latin typeface="Century Schoolbook" panose="02040604050505020304" pitchFamily="18" charset="0"/>
                </a:endParaRPr>
              </a:p>
              <a:p>
                <a:pPr algn="just"/>
                <a:r>
                  <a:rPr lang="es-MX" dirty="0">
                    <a:solidFill>
                      <a:srgbClr val="292929"/>
                    </a:solidFill>
                    <a:latin typeface="Century Schoolbook" panose="02040604050505020304" pitchFamily="18" charset="0"/>
                  </a:rPr>
                  <a:t>El algoritmo es iterativo (es decir que se repite el mismo procedimiento varias veces) y requiere que el usuario introduzca dos parámetros:: </a:t>
                </a:r>
              </a:p>
              <a:p>
                <a:pPr algn="just"/>
                <a:endParaRPr lang="es-MX" dirty="0">
                  <a:solidFill>
                    <a:srgbClr val="292929"/>
                  </a:solidFill>
                  <a:latin typeface="Century Schoolbook" panose="02040604050505020304" pitchFamily="18" charset="0"/>
                </a:endParaRPr>
              </a:p>
              <a:p>
                <a:pPr marL="285750" indent="-285750" algn="just">
                  <a:buFont typeface="Wingdings" panose="05000000000000000000" pitchFamily="2" charset="2"/>
                  <a:buChar char="Ø"/>
                </a:pPr>
                <a:r>
                  <a:rPr lang="es-MX" dirty="0">
                    <a:solidFill>
                      <a:srgbClr val="292929"/>
                    </a:solidFill>
                    <a:latin typeface="Century Schoolbook" panose="02040604050505020304" pitchFamily="18" charset="0"/>
                  </a:rPr>
                  <a:t>El número de iteraciones, es decir cuántas veces se repetirá el procedimiento</a:t>
                </a:r>
              </a:p>
              <a:p>
                <a:pPr marL="285750" indent="-285750" algn="just">
                  <a:buFont typeface="Wingdings" panose="05000000000000000000" pitchFamily="2" charset="2"/>
                  <a:buChar char="Ø"/>
                </a:pPr>
                <a:endParaRPr lang="es-MX" dirty="0">
                  <a:solidFill>
                    <a:srgbClr val="292929"/>
                  </a:solidFill>
                  <a:latin typeface="Century Schoolbook" panose="02040604050505020304" pitchFamily="18" charset="0"/>
                </a:endParaRPr>
              </a:p>
              <a:p>
                <a:pPr marL="285750" indent="-285750" algn="just">
                  <a:buFont typeface="Wingdings" panose="05000000000000000000" pitchFamily="2" charset="2"/>
                  <a:buChar char="Ø"/>
                </a:pPr>
                <a:r>
                  <a:rPr lang="es-MX" dirty="0">
                    <a:solidFill>
                      <a:srgbClr val="292929"/>
                    </a:solidFill>
                    <a:latin typeface="Century Schoolbook" panose="02040604050505020304" pitchFamily="18" charset="0"/>
                  </a:rPr>
                  <a:t>La tasa de aprendizaje, conocido como el parámetro </a:t>
                </a:r>
                <a14:m>
                  <m:oMath xmlns:m="http://schemas.openxmlformats.org/officeDocument/2006/math">
                    <m:r>
                      <a:rPr lang="es-MX" i="1" dirty="0" smtClean="0">
                        <a:solidFill>
                          <a:srgbClr val="292929"/>
                        </a:solidFill>
                        <a:latin typeface="Cambria Math" panose="02040503050406030204" pitchFamily="18" charset="0"/>
                      </a:rPr>
                      <m:t>𝛼</m:t>
                    </m:r>
                  </m:oMath>
                </a14:m>
                <a:r>
                  <a:rPr lang="es-MX" dirty="0">
                    <a:solidFill>
                      <a:srgbClr val="292929"/>
                    </a:solidFill>
                    <a:latin typeface="Century Schoolbook" panose="02040604050505020304" pitchFamily="18" charset="0"/>
                  </a:rPr>
                  <a:t>. Este definirá la cantidad de iteraciones requerida para que el algoritmo encuentre  el mínimo de la función.</a:t>
                </a:r>
              </a:p>
              <a:p>
                <a:pPr algn="just"/>
                <a:endParaRPr lang="es-MX" dirty="0">
                  <a:solidFill>
                    <a:srgbClr val="292929"/>
                  </a:solidFill>
                  <a:latin typeface="Century Schoolbook" panose="02040604050505020304" pitchFamily="18" charset="0"/>
                </a:endParaRPr>
              </a:p>
              <a:p>
                <a:pPr algn="just"/>
                <a:r>
                  <a:rPr lang="es-MX" dirty="0">
                    <a:solidFill>
                      <a:srgbClr val="292929"/>
                    </a:solidFill>
                    <a:latin typeface="Century Schoolbook" panose="02040604050505020304" pitchFamily="18" charset="0"/>
                  </a:rPr>
                  <a:t>Una vez definidos estos dos parámetros, el algoritmo procede de la siguiente manera:</a:t>
                </a:r>
              </a:p>
              <a:p>
                <a:pPr algn="just"/>
                <a:endParaRPr lang="es-MX" dirty="0">
                  <a:solidFill>
                    <a:srgbClr val="292929"/>
                  </a:solidFill>
                  <a:latin typeface="Century Schoolbook" panose="02040604050505020304" pitchFamily="18" charset="0"/>
                </a:endParaRPr>
              </a:p>
              <a:p>
                <a:pPr marL="342900" indent="-342900" algn="just">
                  <a:buAutoNum type="arabicPeriod"/>
                </a:pPr>
                <a:r>
                  <a:rPr lang="es-MX" dirty="0">
                    <a:solidFill>
                      <a:srgbClr val="292929"/>
                    </a:solidFill>
                    <a:latin typeface="Century Schoolbook" panose="02040604050505020304" pitchFamily="18" charset="0"/>
                  </a:rPr>
                  <a:t>Escoge de forma aleatoria el valor inicial de la variable </a:t>
                </a:r>
                <a14:m>
                  <m:oMath xmlns:m="http://schemas.openxmlformats.org/officeDocument/2006/math">
                    <m:r>
                      <a:rPr lang="es-MX" i="1" dirty="0" smtClean="0">
                        <a:solidFill>
                          <a:srgbClr val="292929"/>
                        </a:solidFill>
                        <a:latin typeface="Cambria Math" panose="02040503050406030204" pitchFamily="18" charset="0"/>
                      </a:rPr>
                      <m:t>𝑤</m:t>
                    </m:r>
                  </m:oMath>
                </a14:m>
                <a:endParaRPr lang="es-MX" dirty="0">
                  <a:solidFill>
                    <a:srgbClr val="292929"/>
                  </a:solidFill>
                  <a:latin typeface="Century Schoolbook" panose="02040604050505020304" pitchFamily="18" charset="0"/>
                </a:endParaRPr>
              </a:p>
              <a:p>
                <a:pPr algn="just"/>
                <a:endParaRPr lang="es-MX" dirty="0">
                  <a:solidFill>
                    <a:srgbClr val="292929"/>
                  </a:solidFill>
                  <a:latin typeface="Century Schoolbook" panose="02040604050505020304" pitchFamily="18" charset="0"/>
                </a:endParaRPr>
              </a:p>
              <a:p>
                <a:pPr algn="just"/>
                <a:r>
                  <a:rPr lang="es-MX" dirty="0">
                    <a:solidFill>
                      <a:srgbClr val="292929"/>
                    </a:solidFill>
                    <a:latin typeface="Century Schoolbook" panose="02040604050505020304" pitchFamily="18" charset="0"/>
                  </a:rPr>
                  <a:t>2. En cada iteración actualiza el valor de </a:t>
                </a:r>
                <a14:m>
                  <m:oMath xmlns:m="http://schemas.openxmlformats.org/officeDocument/2006/math">
                    <m:r>
                      <a:rPr lang="es-MX" i="1" dirty="0" smtClean="0">
                        <a:solidFill>
                          <a:srgbClr val="292929"/>
                        </a:solidFill>
                        <a:latin typeface="Cambria Math" panose="02040503050406030204" pitchFamily="18" charset="0"/>
                      </a:rPr>
                      <m:t>𝑤</m:t>
                    </m:r>
                  </m:oMath>
                </a14:m>
                <a:r>
                  <a:rPr lang="es-MX" dirty="0">
                    <a:solidFill>
                      <a:srgbClr val="292929"/>
                    </a:solidFill>
                    <a:latin typeface="Century Schoolbook" panose="02040604050505020304" pitchFamily="18" charset="0"/>
                  </a:rPr>
                  <a:t> usando la siguiente ecuación: </a:t>
                </a:r>
                <a14:m>
                  <m:oMath xmlns:m="http://schemas.openxmlformats.org/officeDocument/2006/math">
                    <m:r>
                      <a:rPr lang="es-MX" i="1" dirty="0" smtClean="0">
                        <a:solidFill>
                          <a:srgbClr val="292929"/>
                        </a:solidFill>
                        <a:latin typeface="Cambria Math" panose="02040503050406030204" pitchFamily="18" charset="0"/>
                      </a:rPr>
                      <m:t>𝑤</m:t>
                    </m:r>
                    <m:r>
                      <a:rPr lang="es-MX" i="1" dirty="0" smtClean="0">
                        <a:solidFill>
                          <a:srgbClr val="292929"/>
                        </a:solidFill>
                        <a:latin typeface="Cambria Math" panose="02040503050406030204" pitchFamily="18" charset="0"/>
                      </a:rPr>
                      <m:t> ← </m:t>
                    </m:r>
                    <m:r>
                      <a:rPr lang="es-MX" i="1" dirty="0" smtClean="0">
                        <a:solidFill>
                          <a:srgbClr val="292929"/>
                        </a:solidFill>
                        <a:latin typeface="Cambria Math" panose="02040503050406030204" pitchFamily="18" charset="0"/>
                      </a:rPr>
                      <m:t>𝑤</m:t>
                    </m:r>
                    <m:r>
                      <a:rPr lang="es-MX" i="1" dirty="0" smtClean="0">
                        <a:solidFill>
                          <a:srgbClr val="292929"/>
                        </a:solidFill>
                        <a:latin typeface="Cambria Math" panose="02040503050406030204" pitchFamily="18" charset="0"/>
                      </a:rPr>
                      <m:t> − </m:t>
                    </m:r>
                    <m:r>
                      <a:rPr lang="es-MX" i="1" dirty="0" smtClean="0">
                        <a:solidFill>
                          <a:srgbClr val="292929"/>
                        </a:solidFill>
                        <a:latin typeface="Cambria Math" panose="02040503050406030204" pitchFamily="18" charset="0"/>
                      </a:rPr>
                      <m:t>𝛼</m:t>
                    </m:r>
                    <m:r>
                      <a:rPr lang="es-MX" b="0" i="1" dirty="0" smtClean="0">
                        <a:solidFill>
                          <a:srgbClr val="292929"/>
                        </a:solidFill>
                        <a:latin typeface="Cambria Math" panose="02040503050406030204" pitchFamily="18" charset="0"/>
                      </a:rPr>
                      <m:t>∗</m:t>
                    </m:r>
                    <m:r>
                      <m:rPr>
                        <m:sty m:val="p"/>
                      </m:rPr>
                      <a:rPr lang="es-MX" b="0" i="0" dirty="0" smtClean="0">
                        <a:solidFill>
                          <a:srgbClr val="292929"/>
                        </a:solidFill>
                        <a:latin typeface="Cambria Math" panose="02040503050406030204" pitchFamily="18" charset="0"/>
                      </a:rPr>
                      <m:t>∇</m:t>
                    </m:r>
                    <m:r>
                      <a:rPr lang="es-MX" i="1" dirty="0" smtClean="0">
                        <a:solidFill>
                          <a:srgbClr val="292929"/>
                        </a:solidFill>
                        <a:latin typeface="Cambria Math" panose="02040503050406030204" pitchFamily="18" charset="0"/>
                      </a:rPr>
                      <m:t> </m:t>
                    </m:r>
                  </m:oMath>
                </a14:m>
                <a:endParaRPr lang="es-MX" dirty="0">
                  <a:solidFill>
                    <a:srgbClr val="292929"/>
                  </a:solidFill>
                  <a:latin typeface="Century Schoolbook" panose="02040604050505020304" pitchFamily="18" charset="0"/>
                </a:endParaRPr>
              </a:p>
            </p:txBody>
          </p:sp>
        </mc:Choice>
        <mc:Fallback xmlns="">
          <p:sp>
            <p:nvSpPr>
              <p:cNvPr id="6" name="CuadroTexto 5">
                <a:extLst>
                  <a:ext uri="{FF2B5EF4-FFF2-40B4-BE49-F238E27FC236}">
                    <a16:creationId xmlns:a16="http://schemas.microsoft.com/office/drawing/2014/main" id="{3B5D8B6A-DCB2-9937-F94C-7921F2FA4B1B}"/>
                  </a:ext>
                </a:extLst>
              </p:cNvPr>
              <p:cNvSpPr txBox="1">
                <a:spLocks noRot="1" noChangeAspect="1" noMove="1" noResize="1" noEditPoints="1" noAdjustHandles="1" noChangeArrowheads="1" noChangeShapeType="1" noTextEdit="1"/>
              </p:cNvSpPr>
              <p:nvPr/>
            </p:nvSpPr>
            <p:spPr>
              <a:xfrm>
                <a:off x="1103584" y="1567504"/>
                <a:ext cx="9905376" cy="4247317"/>
              </a:xfrm>
              <a:prstGeom prst="rect">
                <a:avLst/>
              </a:prstGeom>
              <a:blipFill>
                <a:blip r:embed="rId4"/>
                <a:stretch>
                  <a:fillRect l="-492" t="-717" r="-554" b="-1291"/>
                </a:stretch>
              </a:blipFill>
            </p:spPr>
            <p:txBody>
              <a:bodyPr/>
              <a:lstStyle/>
              <a:p>
                <a:r>
                  <a:rPr lang="es-MX">
                    <a:noFill/>
                  </a:rPr>
                  <a:t> </a:t>
                </a:r>
              </a:p>
            </p:txBody>
          </p:sp>
        </mc:Fallback>
      </mc:AlternateContent>
    </p:spTree>
    <p:extLst>
      <p:ext uri="{BB962C8B-B14F-4D97-AF65-F5344CB8AC3E}">
        <p14:creationId xmlns:p14="http://schemas.microsoft.com/office/powerpoint/2010/main" val="4010245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noProof="1"/>
              <a:t>Gradiente Descendiente</a:t>
            </a:r>
            <a:endParaRPr lang="es-MX" dirty="0"/>
          </a:p>
        </p:txBody>
      </p:sp>
      <p:pic>
        <p:nvPicPr>
          <p:cNvPr id="4" name="Imagen 3">
            <a:extLst>
              <a:ext uri="{FF2B5EF4-FFF2-40B4-BE49-F238E27FC236}">
                <a16:creationId xmlns:a16="http://schemas.microsoft.com/office/drawing/2014/main" id="{96881E12-D6DD-AFA5-61EF-C084FF3F202B}"/>
              </a:ext>
            </a:extLst>
          </p:cNvPr>
          <p:cNvPicPr>
            <a:picLocks noChangeAspect="1"/>
          </p:cNvPicPr>
          <p:nvPr/>
        </p:nvPicPr>
        <p:blipFill>
          <a:blip r:embed="rId4"/>
          <a:stretch>
            <a:fillRect/>
          </a:stretch>
        </p:blipFill>
        <p:spPr>
          <a:xfrm>
            <a:off x="7817362" y="2169893"/>
            <a:ext cx="4198654" cy="3320608"/>
          </a:xfrm>
          <a:prstGeom prst="rect">
            <a:avLst/>
          </a:prstGeom>
          <a:noFill/>
          <a:ln w="38100">
            <a:solidFill>
              <a:srgbClr val="002060"/>
            </a:solidFill>
          </a:ln>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A054910-4383-41FC-09CD-C7FA90EA42A9}"/>
                  </a:ext>
                </a:extLst>
              </p:cNvPr>
              <p:cNvSpPr txBox="1"/>
              <p:nvPr/>
            </p:nvSpPr>
            <p:spPr>
              <a:xfrm>
                <a:off x="392557" y="1279413"/>
                <a:ext cx="7242629" cy="4835106"/>
              </a:xfrm>
              <a:prstGeom prst="rect">
                <a:avLst/>
              </a:prstGeom>
              <a:noFill/>
            </p:spPr>
            <p:txBody>
              <a:bodyPr wrap="square">
                <a:spAutoFit/>
              </a:bodyPr>
              <a:lstStyle/>
              <a:p>
                <a:pPr algn="ctr"/>
                <a:r>
                  <a:rPr lang="es-MX" b="1" dirty="0">
                    <a:latin typeface="Century Schoolbook" panose="02040604050505020304" pitchFamily="18" charset="0"/>
                  </a:rPr>
                  <a:t>Ejemplo</a:t>
                </a:r>
              </a:p>
              <a:p>
                <a:pPr algn="ctr"/>
                <a:endParaRPr lang="es-MX" dirty="0">
                  <a:solidFill>
                    <a:srgbClr val="292929"/>
                  </a:solidFill>
                  <a:latin typeface="Century Schoolbook" panose="02040604050505020304" pitchFamily="18" charset="0"/>
                </a:endParaRPr>
              </a:p>
              <a:p>
                <a:pPr algn="just"/>
                <a:r>
                  <a:rPr lang="es-MX" dirty="0">
                    <a:solidFill>
                      <a:srgbClr val="292929"/>
                    </a:solidFill>
                    <a:latin typeface="Century Schoolbook" panose="02040604050505020304" pitchFamily="18" charset="0"/>
                  </a:rPr>
                  <a:t>En la primera iteración se calcula el gradiente en el punto 0, que corresponde a la línea recta de color verde en la gráfica.</a:t>
                </a:r>
              </a:p>
              <a:p>
                <a:pPr algn="just"/>
                <a:r>
                  <a:rPr lang="es-MX" dirty="0">
                    <a:solidFill>
                      <a:srgbClr val="292929"/>
                    </a:solidFill>
                    <a:latin typeface="Century Schoolbook" panose="02040604050505020304" pitchFamily="18" charset="0"/>
                  </a:rPr>
                  <a:t> </a:t>
                </a:r>
              </a:p>
              <a:p>
                <a:pPr algn="just"/>
                <a:r>
                  <a:rPr lang="es-MX" dirty="0">
                    <a:solidFill>
                      <a:srgbClr val="292929"/>
                    </a:solidFill>
                    <a:latin typeface="Century Schoolbook" panose="02040604050505020304" pitchFamily="18" charset="0"/>
                  </a:rPr>
                  <a:t>Se observa que este gradiente es negativo, y por tanto la cantidad  </a:t>
                </a:r>
                <a14:m>
                  <m:oMath xmlns:m="http://schemas.openxmlformats.org/officeDocument/2006/math">
                    <m:r>
                      <a:rPr lang="es-MX" i="1" dirty="0" smtClean="0">
                        <a:solidFill>
                          <a:srgbClr val="292929"/>
                        </a:solidFill>
                        <a:latin typeface="Cambria Math" panose="02040503050406030204" pitchFamily="18" charset="0"/>
                      </a:rPr>
                      <m:t>−</m:t>
                    </m:r>
                    <m:r>
                      <a:rPr lang="es-MX" i="1" dirty="0" smtClean="0">
                        <a:solidFill>
                          <a:srgbClr val="292929"/>
                        </a:solidFill>
                        <a:latin typeface="Cambria Math" panose="02040503050406030204" pitchFamily="18" charset="0"/>
                      </a:rPr>
                      <m:t>𝛼</m:t>
                    </m:r>
                    <m:r>
                      <a:rPr lang="es-MX" i="1" dirty="0" smtClean="0">
                        <a:solidFill>
                          <a:srgbClr val="292929"/>
                        </a:solidFill>
                        <a:latin typeface="Cambria Math" panose="02040503050406030204" pitchFamily="18" charset="0"/>
                      </a:rPr>
                      <m:t> </m:t>
                    </m:r>
                    <m:r>
                      <a:rPr lang="es-MX" b="0" i="0" dirty="0" smtClean="0">
                        <a:solidFill>
                          <a:srgbClr val="292929"/>
                        </a:solidFill>
                        <a:latin typeface="Cambria Math" panose="02040503050406030204" pitchFamily="18" charset="0"/>
                      </a:rPr>
                      <m:t>∗</m:t>
                    </m:r>
                    <m:r>
                      <m:rPr>
                        <m:sty m:val="p"/>
                      </m:rPr>
                      <a:rPr lang="es-MX" b="0" i="0" dirty="0" smtClean="0">
                        <a:solidFill>
                          <a:srgbClr val="292929"/>
                        </a:solidFill>
                        <a:latin typeface="Cambria Math" panose="02040503050406030204" pitchFamily="18" charset="0"/>
                      </a:rPr>
                      <m:t>∇</m:t>
                    </m:r>
                    <m:r>
                      <a:rPr lang="es-MX" i="1" dirty="0">
                        <a:solidFill>
                          <a:srgbClr val="292929"/>
                        </a:solidFill>
                        <a:latin typeface="Cambria Math" panose="02040503050406030204" pitchFamily="18" charset="0"/>
                      </a:rPr>
                      <m:t> </m:t>
                    </m:r>
                  </m:oMath>
                </a14:m>
                <a:r>
                  <a:rPr lang="es-MX" dirty="0">
                    <a:solidFill>
                      <a:srgbClr val="292929"/>
                    </a:solidFill>
                    <a:latin typeface="Century Schoolbook" panose="02040604050505020304" pitchFamily="18" charset="0"/>
                  </a:rPr>
                  <a:t>es un número positivo, lo cual quiere decir que al valor inicial de </a:t>
                </a:r>
                <a14:m>
                  <m:oMath xmlns:m="http://schemas.openxmlformats.org/officeDocument/2006/math">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𝑤</m:t>
                        </m:r>
                      </m:e>
                      <m:sub>
                        <m:r>
                          <a:rPr lang="es-MX" b="0" i="1" smtClean="0">
                            <a:solidFill>
                              <a:srgbClr val="292929"/>
                            </a:solidFill>
                            <a:latin typeface="Cambria Math" panose="02040503050406030204" pitchFamily="18" charset="0"/>
                          </a:rPr>
                          <m:t>0</m:t>
                        </m:r>
                      </m:sub>
                    </m:sSub>
                  </m:oMath>
                </a14:m>
                <a:r>
                  <a:rPr lang="es-MX" dirty="0">
                    <a:solidFill>
                      <a:srgbClr val="292929"/>
                    </a:solidFill>
                    <a:latin typeface="Century Schoolbook" panose="02040604050505020304" pitchFamily="18" charset="0"/>
                  </a:rPr>
                  <a:t> se sumará el término positivo </a:t>
                </a:r>
                <a14:m>
                  <m:oMath xmlns:m="http://schemas.openxmlformats.org/officeDocument/2006/math">
                    <m:r>
                      <a:rPr lang="es-MX" i="1" dirty="0">
                        <a:solidFill>
                          <a:srgbClr val="292929"/>
                        </a:solidFill>
                        <a:latin typeface="Cambria Math" panose="02040503050406030204" pitchFamily="18" charset="0"/>
                      </a:rPr>
                      <m:t>−</m:t>
                    </m:r>
                    <m:r>
                      <a:rPr lang="es-MX" i="1" dirty="0">
                        <a:solidFill>
                          <a:srgbClr val="292929"/>
                        </a:solidFill>
                        <a:latin typeface="Cambria Math" panose="02040503050406030204" pitchFamily="18" charset="0"/>
                      </a:rPr>
                      <m:t>𝛼</m:t>
                    </m:r>
                    <m:r>
                      <a:rPr lang="es-MX" i="1" dirty="0">
                        <a:solidFill>
                          <a:srgbClr val="292929"/>
                        </a:solidFill>
                        <a:latin typeface="Cambria Math" panose="02040503050406030204" pitchFamily="18" charset="0"/>
                      </a:rPr>
                      <m:t> </m:t>
                    </m:r>
                    <m:r>
                      <a:rPr lang="es-MX" dirty="0">
                        <a:solidFill>
                          <a:srgbClr val="292929"/>
                        </a:solidFill>
                        <a:latin typeface="Cambria Math" panose="02040503050406030204" pitchFamily="18" charset="0"/>
                      </a:rPr>
                      <m:t>∗</m:t>
                    </m:r>
                    <m:r>
                      <m:rPr>
                        <m:sty m:val="p"/>
                      </m:rPr>
                      <a:rPr lang="es-MX" dirty="0">
                        <a:solidFill>
                          <a:srgbClr val="292929"/>
                        </a:solidFill>
                        <a:latin typeface="Cambria Math" panose="02040503050406030204" pitchFamily="18" charset="0"/>
                      </a:rPr>
                      <m:t>∇</m:t>
                    </m:r>
                    <m:r>
                      <a:rPr lang="es-MX" i="1" dirty="0">
                        <a:solidFill>
                          <a:srgbClr val="292929"/>
                        </a:solidFill>
                        <a:latin typeface="Cambria Math" panose="02040503050406030204" pitchFamily="18" charset="0"/>
                      </a:rPr>
                      <m:t> </m:t>
                    </m:r>
                  </m:oMath>
                </a14:m>
                <a:r>
                  <a:rPr lang="es-MX" dirty="0">
                    <a:solidFill>
                      <a:srgbClr val="292929"/>
                    </a:solidFill>
                    <a:latin typeface="Century Schoolbook" panose="02040604050505020304" pitchFamily="18" charset="0"/>
                  </a:rPr>
                  <a:t>, y por tanto </a:t>
                </a:r>
                <a:r>
                  <a:rPr lang="es-MX" dirty="0">
                    <a:solidFill>
                      <a:srgbClr val="292929"/>
                    </a:solidFill>
                  </a:rPr>
                  <a:t> </a:t>
                </a:r>
                <a14:m>
                  <m:oMath xmlns:m="http://schemas.openxmlformats.org/officeDocument/2006/math">
                    <m:sSub>
                      <m:sSubPr>
                        <m:ctrlPr>
                          <a:rPr lang="es-MX" i="1">
                            <a:solidFill>
                              <a:srgbClr val="292929"/>
                            </a:solidFill>
                            <a:latin typeface="Cambria Math" panose="02040503050406030204" pitchFamily="18" charset="0"/>
                          </a:rPr>
                        </m:ctrlPr>
                      </m:sSubPr>
                      <m:e>
                        <m:r>
                          <a:rPr lang="es-MX" i="1">
                            <a:solidFill>
                              <a:srgbClr val="292929"/>
                            </a:solidFill>
                            <a:latin typeface="Cambria Math" panose="02040503050406030204" pitchFamily="18" charset="0"/>
                          </a:rPr>
                          <m:t>𝑤</m:t>
                        </m:r>
                      </m:e>
                      <m:sub>
                        <m:r>
                          <a:rPr lang="es-MX" b="0" i="1" smtClean="0">
                            <a:solidFill>
                              <a:srgbClr val="292929"/>
                            </a:solidFill>
                            <a:latin typeface="Cambria Math" panose="02040503050406030204" pitchFamily="18" charset="0"/>
                          </a:rPr>
                          <m:t>1</m:t>
                        </m:r>
                      </m:sub>
                    </m:sSub>
                  </m:oMath>
                </a14:m>
                <a:r>
                  <a:rPr lang="es-MX" dirty="0">
                    <a:solidFill>
                      <a:srgbClr val="292929"/>
                    </a:solidFill>
                    <a:latin typeface="Century Schoolbook" panose="02040604050505020304" pitchFamily="18" charset="0"/>
                  </a:rPr>
                  <a:t> estará ubicado a la derecha del punto inicial.</a:t>
                </a:r>
              </a:p>
              <a:p>
                <a:pPr algn="just"/>
                <a:endParaRPr lang="es-MX" dirty="0">
                  <a:solidFill>
                    <a:srgbClr val="292929"/>
                  </a:solidFill>
                  <a:latin typeface="Century Schoolbook" panose="02040604050505020304" pitchFamily="18" charset="0"/>
                </a:endParaRPr>
              </a:p>
              <a:p>
                <a:pPr algn="just"/>
                <a:r>
                  <a:rPr lang="es-MX" dirty="0">
                    <a:solidFill>
                      <a:srgbClr val="292929"/>
                    </a:solidFill>
                    <a:latin typeface="Century Schoolbook" panose="02040604050505020304" pitchFamily="18" charset="0"/>
                  </a:rPr>
                  <a:t>En la segunda iteración el gradiente seguirá siendo negativo, y por tanto el término</a:t>
                </a:r>
                <a:r>
                  <a:rPr lang="es-MX" dirty="0">
                    <a:solidFill>
                      <a:srgbClr val="292929"/>
                    </a:solidFill>
                  </a:rPr>
                  <a:t> </a:t>
                </a:r>
                <a14:m>
                  <m:oMath xmlns:m="http://schemas.openxmlformats.org/officeDocument/2006/math">
                    <m:r>
                      <a:rPr lang="es-MX" i="1" dirty="0">
                        <a:solidFill>
                          <a:srgbClr val="292929"/>
                        </a:solidFill>
                        <a:latin typeface="Cambria Math" panose="02040503050406030204" pitchFamily="18" charset="0"/>
                      </a:rPr>
                      <m:t>−</m:t>
                    </m:r>
                    <m:r>
                      <a:rPr lang="es-MX" i="1" dirty="0">
                        <a:solidFill>
                          <a:srgbClr val="292929"/>
                        </a:solidFill>
                        <a:latin typeface="Cambria Math" panose="02040503050406030204" pitchFamily="18" charset="0"/>
                      </a:rPr>
                      <m:t>𝛼</m:t>
                    </m:r>
                    <m:r>
                      <a:rPr lang="es-MX" i="1" dirty="0">
                        <a:solidFill>
                          <a:srgbClr val="292929"/>
                        </a:solidFill>
                        <a:latin typeface="Cambria Math" panose="02040503050406030204" pitchFamily="18" charset="0"/>
                      </a:rPr>
                      <m:t> </m:t>
                    </m:r>
                    <m:r>
                      <a:rPr lang="es-MX" dirty="0">
                        <a:solidFill>
                          <a:srgbClr val="292929"/>
                        </a:solidFill>
                        <a:latin typeface="Cambria Math" panose="02040503050406030204" pitchFamily="18" charset="0"/>
                      </a:rPr>
                      <m:t>∗</m:t>
                    </m:r>
                    <m:r>
                      <m:rPr>
                        <m:sty m:val="p"/>
                      </m:rPr>
                      <a:rPr lang="es-MX" dirty="0">
                        <a:solidFill>
                          <a:srgbClr val="292929"/>
                        </a:solidFill>
                        <a:latin typeface="Cambria Math" panose="02040503050406030204" pitchFamily="18" charset="0"/>
                      </a:rPr>
                      <m:t>∇</m:t>
                    </m:r>
                    <m:r>
                      <a:rPr lang="es-MX" i="1" dirty="0">
                        <a:solidFill>
                          <a:srgbClr val="292929"/>
                        </a:solidFill>
                        <a:latin typeface="Cambria Math" panose="02040503050406030204" pitchFamily="18" charset="0"/>
                      </a:rPr>
                      <m:t> </m:t>
                    </m:r>
                  </m:oMath>
                </a14:m>
                <a:r>
                  <a:rPr lang="es-MX" dirty="0">
                    <a:solidFill>
                      <a:srgbClr val="292929"/>
                    </a:solidFill>
                    <a:latin typeface="Century Schoolbook" panose="02040604050505020304" pitchFamily="18" charset="0"/>
                  </a:rPr>
                  <a:t>será nuevamente positivo, lo cual quiere decir que el nuevo valor </a:t>
                </a:r>
                <a14:m>
                  <m:oMath xmlns:m="http://schemas.openxmlformats.org/officeDocument/2006/math">
                    <m:sSub>
                      <m:sSubPr>
                        <m:ctrlPr>
                          <a:rPr lang="es-MX" i="1">
                            <a:solidFill>
                              <a:srgbClr val="292929"/>
                            </a:solidFill>
                            <a:latin typeface="Cambria Math" panose="02040503050406030204" pitchFamily="18" charset="0"/>
                          </a:rPr>
                        </m:ctrlPr>
                      </m:sSubPr>
                      <m:e>
                        <m:r>
                          <a:rPr lang="es-MX" i="1">
                            <a:solidFill>
                              <a:srgbClr val="292929"/>
                            </a:solidFill>
                            <a:latin typeface="Cambria Math" panose="02040503050406030204" pitchFamily="18" charset="0"/>
                          </a:rPr>
                          <m:t>𝑤</m:t>
                        </m:r>
                      </m:e>
                      <m:sub>
                        <m:r>
                          <a:rPr lang="es-MX" b="0" i="1" smtClean="0">
                            <a:solidFill>
                              <a:srgbClr val="292929"/>
                            </a:solidFill>
                            <a:latin typeface="Cambria Math" panose="02040503050406030204" pitchFamily="18" charset="0"/>
                          </a:rPr>
                          <m:t>2</m:t>
                        </m:r>
                      </m:sub>
                    </m:sSub>
                  </m:oMath>
                </a14:m>
                <a:r>
                  <a:rPr lang="es-MX" dirty="0">
                    <a:solidFill>
                      <a:srgbClr val="292929"/>
                    </a:solidFill>
                    <a:latin typeface="Century Schoolbook" panose="02040604050505020304" pitchFamily="18" charset="0"/>
                  </a:rPr>
                  <a:t> estará ubicado a la derecha de </a:t>
                </a:r>
                <a14:m>
                  <m:oMath xmlns:m="http://schemas.openxmlformats.org/officeDocument/2006/math">
                    <m:sSub>
                      <m:sSubPr>
                        <m:ctrlPr>
                          <a:rPr lang="es-MX" i="1">
                            <a:solidFill>
                              <a:srgbClr val="292929"/>
                            </a:solidFill>
                            <a:latin typeface="Cambria Math" panose="02040503050406030204" pitchFamily="18" charset="0"/>
                          </a:rPr>
                        </m:ctrlPr>
                      </m:sSubPr>
                      <m:e>
                        <m:r>
                          <a:rPr lang="es-MX" i="1">
                            <a:solidFill>
                              <a:srgbClr val="292929"/>
                            </a:solidFill>
                            <a:latin typeface="Cambria Math" panose="02040503050406030204" pitchFamily="18" charset="0"/>
                          </a:rPr>
                          <m:t>𝑤</m:t>
                        </m:r>
                      </m:e>
                      <m:sub>
                        <m:r>
                          <a:rPr lang="es-MX" b="0" i="1" smtClean="0">
                            <a:solidFill>
                              <a:srgbClr val="292929"/>
                            </a:solidFill>
                            <a:latin typeface="Cambria Math" panose="02040503050406030204" pitchFamily="18" charset="0"/>
                          </a:rPr>
                          <m:t>1</m:t>
                        </m:r>
                      </m:sub>
                    </m:sSub>
                  </m:oMath>
                </a14:m>
                <a:r>
                  <a:rPr lang="es-MX" dirty="0">
                    <a:solidFill>
                      <a:srgbClr val="292929"/>
                    </a:solidFill>
                    <a:latin typeface="Century Schoolbook" panose="02040604050505020304" pitchFamily="18" charset="0"/>
                  </a:rPr>
                  <a:t>.</a:t>
                </a:r>
              </a:p>
              <a:p>
                <a:pPr algn="just"/>
                <a:endParaRPr lang="es-MX" dirty="0">
                  <a:solidFill>
                    <a:srgbClr val="292929"/>
                  </a:solidFill>
                  <a:latin typeface="Century Schoolbook" panose="02040604050505020304" pitchFamily="18" charset="0"/>
                </a:endParaRPr>
              </a:p>
              <a:p>
                <a:pPr algn="just"/>
                <a:r>
                  <a:rPr lang="es-MX" dirty="0">
                    <a:solidFill>
                      <a:srgbClr val="292929"/>
                    </a:solidFill>
                    <a:latin typeface="Century Schoolbook" panose="02040604050505020304" pitchFamily="18" charset="0"/>
                  </a:rPr>
                  <a:t>Si se repite el procedimiento podemos observar que en cada iteración el nuevo valor de w calculado está cada vez más cerca del valor mínimo buscado (w=0).</a:t>
                </a:r>
              </a:p>
            </p:txBody>
          </p:sp>
        </mc:Choice>
        <mc:Fallback xmlns="">
          <p:sp>
            <p:nvSpPr>
              <p:cNvPr id="7" name="CuadroTexto 6">
                <a:extLst>
                  <a:ext uri="{FF2B5EF4-FFF2-40B4-BE49-F238E27FC236}">
                    <a16:creationId xmlns:a16="http://schemas.microsoft.com/office/drawing/2014/main" id="{CA054910-4383-41FC-09CD-C7FA90EA42A9}"/>
                  </a:ext>
                </a:extLst>
              </p:cNvPr>
              <p:cNvSpPr txBox="1">
                <a:spLocks noRot="1" noChangeAspect="1" noMove="1" noResize="1" noEditPoints="1" noAdjustHandles="1" noChangeArrowheads="1" noChangeShapeType="1" noTextEdit="1"/>
              </p:cNvSpPr>
              <p:nvPr/>
            </p:nvSpPr>
            <p:spPr>
              <a:xfrm>
                <a:off x="392557" y="1279413"/>
                <a:ext cx="7242629" cy="4835106"/>
              </a:xfrm>
              <a:prstGeom prst="rect">
                <a:avLst/>
              </a:prstGeom>
              <a:blipFill>
                <a:blip r:embed="rId5"/>
                <a:stretch>
                  <a:fillRect l="-673" t="-757" r="-758" b="-1009"/>
                </a:stretch>
              </a:blipFill>
            </p:spPr>
            <p:txBody>
              <a:bodyPr/>
              <a:lstStyle/>
              <a:p>
                <a:r>
                  <a:rPr lang="es-MX">
                    <a:noFill/>
                  </a:rPr>
                  <a:t> </a:t>
                </a:r>
              </a:p>
            </p:txBody>
          </p:sp>
        </mc:Fallback>
      </mc:AlternateContent>
    </p:spTree>
    <p:extLst>
      <p:ext uri="{BB962C8B-B14F-4D97-AF65-F5344CB8AC3E}">
        <p14:creationId xmlns:p14="http://schemas.microsoft.com/office/powerpoint/2010/main" val="4165375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noProof="1"/>
              <a:t>Gradiente Descendiente</a:t>
            </a:r>
            <a:endParaRPr lang="es-MX"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A054910-4383-41FC-09CD-C7FA90EA42A9}"/>
                  </a:ext>
                </a:extLst>
              </p:cNvPr>
              <p:cNvSpPr txBox="1"/>
              <p:nvPr/>
            </p:nvSpPr>
            <p:spPr>
              <a:xfrm>
                <a:off x="827314" y="1596913"/>
                <a:ext cx="11074399" cy="4609980"/>
              </a:xfrm>
              <a:prstGeom prst="rect">
                <a:avLst/>
              </a:prstGeom>
              <a:noFill/>
            </p:spPr>
            <p:txBody>
              <a:bodyPr wrap="square">
                <a:spAutoFit/>
              </a:bodyPr>
              <a:lstStyle/>
              <a:p>
                <a:pPr algn="ctr"/>
                <a:r>
                  <a:rPr lang="es-MX" b="1" dirty="0">
                    <a:latin typeface="Century Schoolbook" panose="02040604050505020304" pitchFamily="18" charset="0"/>
                  </a:rPr>
                  <a:t>Ejemplo de Learning </a:t>
                </a:r>
                <a:r>
                  <a:rPr lang="es-MX" b="1" dirty="0" err="1">
                    <a:latin typeface="Century Schoolbook" panose="02040604050505020304" pitchFamily="18" charset="0"/>
                  </a:rPr>
                  <a:t>rate</a:t>
                </a:r>
                <a:r>
                  <a:rPr lang="es-MX" b="1" dirty="0">
                    <a:latin typeface="Century Schoolbook" panose="02040604050505020304" pitchFamily="18" charset="0"/>
                  </a:rPr>
                  <a:t> (α)</a:t>
                </a:r>
              </a:p>
              <a:p>
                <a:pPr algn="ctr"/>
                <a:endParaRPr lang="es-MX" b="1" dirty="0">
                  <a:latin typeface="Century Schoolbook" panose="02040604050505020304" pitchFamily="18" charset="0"/>
                </a:endParaRPr>
              </a:p>
              <a:p>
                <a:pPr algn="just"/>
                <a:r>
                  <a:rPr lang="es-MX" dirty="0">
                    <a:solidFill>
                      <a:srgbClr val="292929"/>
                    </a:solidFill>
                    <a:latin typeface="Century Schoolbook" panose="02040604050505020304" pitchFamily="18" charset="0"/>
                  </a:rPr>
                  <a:t>El gradiente o derivada de la función </a:t>
                </a:r>
                <a14:m>
                  <m:oMath xmlns:m="http://schemas.openxmlformats.org/officeDocument/2006/math">
                    <m:r>
                      <a:rPr lang="es-MX" i="1" dirty="0" smtClean="0">
                        <a:solidFill>
                          <a:srgbClr val="292929"/>
                        </a:solidFill>
                        <a:latin typeface="Cambria Math" panose="02040503050406030204" pitchFamily="18" charset="0"/>
                      </a:rPr>
                      <m:t>𝑦</m:t>
                    </m:r>
                    <m:r>
                      <a:rPr lang="es-MX" i="1" dirty="0" smtClean="0">
                        <a:solidFill>
                          <a:srgbClr val="292929"/>
                        </a:solidFill>
                        <a:latin typeface="Cambria Math" panose="02040503050406030204" pitchFamily="18" charset="0"/>
                      </a:rPr>
                      <m:t> =</m:t>
                    </m:r>
                    <m:sSup>
                      <m:sSupPr>
                        <m:ctrlPr>
                          <a:rPr lang="es-MX" b="0" i="1" dirty="0" smtClean="0">
                            <a:solidFill>
                              <a:srgbClr val="292929"/>
                            </a:solidFill>
                            <a:latin typeface="Cambria Math" panose="02040503050406030204" pitchFamily="18" charset="0"/>
                          </a:rPr>
                        </m:ctrlPr>
                      </m:sSupPr>
                      <m:e>
                        <m:r>
                          <a:rPr lang="es-MX" b="0" i="1" dirty="0" smtClean="0">
                            <a:solidFill>
                              <a:srgbClr val="292929"/>
                            </a:solidFill>
                            <a:latin typeface="Cambria Math" panose="02040503050406030204" pitchFamily="18" charset="0"/>
                          </a:rPr>
                          <m:t>𝑥</m:t>
                        </m:r>
                      </m:e>
                      <m:sup>
                        <m:r>
                          <a:rPr lang="es-MX" b="0" i="1" dirty="0" smtClean="0">
                            <a:solidFill>
                              <a:srgbClr val="292929"/>
                            </a:solidFill>
                            <a:latin typeface="Cambria Math" panose="02040503050406030204" pitchFamily="18" charset="0"/>
                          </a:rPr>
                          <m:t>2</m:t>
                        </m:r>
                      </m:sup>
                    </m:sSup>
                    <m:r>
                      <a:rPr lang="es-MX" b="0" i="1" dirty="0" smtClean="0">
                        <a:solidFill>
                          <a:srgbClr val="292929"/>
                        </a:solidFill>
                        <a:latin typeface="Cambria Math" panose="02040503050406030204" pitchFamily="18" charset="0"/>
                      </a:rPr>
                      <m:t>+1</m:t>
                    </m:r>
                    <m:r>
                      <a:rPr lang="es-MX" i="1" dirty="0" smtClean="0">
                        <a:solidFill>
                          <a:srgbClr val="292929"/>
                        </a:solidFill>
                        <a:latin typeface="Cambria Math" panose="02040503050406030204" pitchFamily="18" charset="0"/>
                      </a:rPr>
                      <m:t>  </m:t>
                    </m:r>
                  </m:oMath>
                </a14:m>
                <a:r>
                  <a:rPr lang="es-MX" dirty="0">
                    <a:solidFill>
                      <a:srgbClr val="292929"/>
                    </a:solidFill>
                    <a:latin typeface="Century Schoolbook" panose="02040604050505020304" pitchFamily="18" charset="0"/>
                  </a:rPr>
                  <a:t>es igual a </a:t>
                </a:r>
                <a14:m>
                  <m:oMath xmlns:m="http://schemas.openxmlformats.org/officeDocument/2006/math">
                    <m:r>
                      <a:rPr lang="es-MX" i="1" dirty="0" smtClean="0">
                        <a:solidFill>
                          <a:srgbClr val="292929"/>
                        </a:solidFill>
                        <a:latin typeface="Cambria Math" panose="02040503050406030204" pitchFamily="18" charset="0"/>
                      </a:rPr>
                      <m:t>2</m:t>
                    </m:r>
                    <m:r>
                      <a:rPr lang="es-MX" i="1" dirty="0" smtClean="0">
                        <a:solidFill>
                          <a:srgbClr val="292929"/>
                        </a:solidFill>
                        <a:latin typeface="Cambria Math" panose="02040503050406030204" pitchFamily="18" charset="0"/>
                      </a:rPr>
                      <m:t>𝑥</m:t>
                    </m:r>
                  </m:oMath>
                </a14:m>
                <a:r>
                  <a:rPr lang="es-MX" dirty="0">
                    <a:solidFill>
                      <a:srgbClr val="292929"/>
                    </a:solidFill>
                    <a:latin typeface="Century Schoolbook" panose="02040604050505020304" pitchFamily="18" charset="0"/>
                  </a:rPr>
                  <a:t>. Para simular el comportamiento del algoritmo, supongamos inicialmente un valor </a:t>
                </a:r>
                <a14:m>
                  <m:oMath xmlns:m="http://schemas.openxmlformats.org/officeDocument/2006/math">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0</m:t>
                        </m:r>
                      </m:sub>
                    </m:sSub>
                    <m:r>
                      <a:rPr lang="es-MX" b="0" i="1" smtClean="0">
                        <a:solidFill>
                          <a:srgbClr val="292929"/>
                        </a:solidFill>
                        <a:latin typeface="Cambria Math" panose="02040503050406030204" pitchFamily="18" charset="0"/>
                      </a:rPr>
                      <m:t>=5 </m:t>
                    </m:r>
                  </m:oMath>
                </a14:m>
                <a:r>
                  <a:rPr lang="es-MX" dirty="0">
                    <a:solidFill>
                      <a:srgbClr val="292929"/>
                    </a:solidFill>
                    <a:latin typeface="Century Schoolbook" panose="02040604050505020304" pitchFamily="18" charset="0"/>
                  </a:rPr>
                  <a:t>  y una tasa de aprendizaje </a:t>
                </a:r>
                <a14:m>
                  <m:oMath xmlns:m="http://schemas.openxmlformats.org/officeDocument/2006/math">
                    <m:r>
                      <a:rPr lang="es-MX" i="1" dirty="0" smtClean="0">
                        <a:solidFill>
                          <a:srgbClr val="292929"/>
                        </a:solidFill>
                        <a:latin typeface="Cambria Math" panose="02040503050406030204" pitchFamily="18" charset="0"/>
                      </a:rPr>
                      <m:t>𝛼</m:t>
                    </m:r>
                    <m:r>
                      <a:rPr lang="es-MX" i="1" dirty="0" smtClean="0">
                        <a:solidFill>
                          <a:srgbClr val="292929"/>
                        </a:solidFill>
                        <a:latin typeface="Cambria Math" panose="02040503050406030204" pitchFamily="18" charset="0"/>
                      </a:rPr>
                      <m:t> = 0.25</m:t>
                    </m:r>
                  </m:oMath>
                </a14:m>
                <a:r>
                  <a:rPr lang="es-MX" dirty="0">
                    <a:solidFill>
                      <a:srgbClr val="292929"/>
                    </a:solidFill>
                    <a:latin typeface="Century Schoolbook" panose="02040604050505020304" pitchFamily="18" charset="0"/>
                  </a:rPr>
                  <a:t>. </a:t>
                </a:r>
              </a:p>
              <a:p>
                <a:pPr algn="just"/>
                <a:endParaRPr lang="es-MX" dirty="0">
                  <a:solidFill>
                    <a:srgbClr val="292929"/>
                  </a:solidFill>
                  <a:latin typeface="Century Schoolbook" panose="02040604050505020304" pitchFamily="18" charset="0"/>
                </a:endParaRPr>
              </a:p>
              <a:p>
                <a:pPr algn="just"/>
                <a:r>
                  <a:rPr lang="es-MX" dirty="0">
                    <a:solidFill>
                      <a:srgbClr val="292929"/>
                    </a:solidFill>
                    <a:latin typeface="Century Schoolbook" panose="02040604050505020304" pitchFamily="18" charset="0"/>
                  </a:rPr>
                  <a:t>Así, en la primera iteración del algoritmo tendremos:</a:t>
                </a:r>
              </a:p>
              <a:p>
                <a:pPr marL="285750" indent="-285750" algn="just">
                  <a:lnSpc>
                    <a:spcPct val="150000"/>
                  </a:lnSpc>
                  <a:buFont typeface="Wingdings" panose="05000000000000000000" pitchFamily="2" charset="2"/>
                  <a:buChar char="Ø"/>
                </a:pPr>
                <a14:m>
                  <m:oMath xmlns:m="http://schemas.openxmlformats.org/officeDocument/2006/math">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0</m:t>
                        </m:r>
                      </m:sub>
                    </m:sSub>
                    <m:r>
                      <a:rPr lang="es-MX" b="0" i="1" smtClean="0">
                        <a:solidFill>
                          <a:srgbClr val="292929"/>
                        </a:solidFill>
                        <a:latin typeface="Cambria Math" panose="02040503050406030204" pitchFamily="18" charset="0"/>
                      </a:rPr>
                      <m:t>=5</m:t>
                    </m:r>
                    <m:r>
                      <a:rPr lang="es-MX" b="0" i="0" smtClean="0">
                        <a:solidFill>
                          <a:srgbClr val="292929"/>
                        </a:solidFill>
                        <a:latin typeface="Cambria Math" panose="02040503050406030204" pitchFamily="18" charset="0"/>
                      </a:rPr>
                      <m:t>,  </m:t>
                    </m:r>
                    <m:r>
                      <m:rPr>
                        <m:sty m:val="p"/>
                      </m:rPr>
                      <a:rPr lang="es-MX" b="0" i="0" smtClean="0">
                        <a:solidFill>
                          <a:srgbClr val="292929"/>
                        </a:solidFill>
                        <a:latin typeface="Cambria Math" panose="02040503050406030204" pitchFamily="18" charset="0"/>
                      </a:rPr>
                      <m:t>∇</m:t>
                    </m:r>
                    <m:r>
                      <a:rPr lang="es-MX" b="0" i="1" smtClean="0">
                        <a:solidFill>
                          <a:srgbClr val="292929"/>
                        </a:solidFill>
                        <a:latin typeface="Cambria Math" panose="02040503050406030204" pitchFamily="18" charset="0"/>
                      </a:rPr>
                      <m:t>𝑓</m:t>
                    </m:r>
                    <m:d>
                      <m:dPr>
                        <m:ctrlPr>
                          <a:rPr lang="es-MX" b="0" i="1" smtClean="0">
                            <a:solidFill>
                              <a:srgbClr val="292929"/>
                            </a:solidFill>
                            <a:latin typeface="Cambria Math" panose="02040503050406030204" pitchFamily="18" charset="0"/>
                          </a:rPr>
                        </m:ctrlPr>
                      </m:dPr>
                      <m:e>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0</m:t>
                            </m:r>
                          </m:sub>
                        </m:sSub>
                      </m:e>
                    </m:d>
                    <m:r>
                      <a:rPr lang="es-MX" b="0" i="1" smtClean="0">
                        <a:solidFill>
                          <a:srgbClr val="292929"/>
                        </a:solidFill>
                        <a:latin typeface="Cambria Math" panose="02040503050406030204" pitchFamily="18" charset="0"/>
                      </a:rPr>
                      <m:t>=2</m:t>
                    </m:r>
                    <m:r>
                      <a:rPr lang="es-MX" b="0" i="1" smtClean="0">
                        <a:solidFill>
                          <a:srgbClr val="292929"/>
                        </a:solidFill>
                        <a:latin typeface="Cambria Math" panose="02040503050406030204" pitchFamily="18" charset="0"/>
                      </a:rPr>
                      <m:t>𝑥</m:t>
                    </m:r>
                    <m:r>
                      <a:rPr lang="es-MX" b="0" i="1" smtClean="0">
                        <a:solidFill>
                          <a:srgbClr val="292929"/>
                        </a:solidFill>
                        <a:latin typeface="Cambria Math" panose="02040503050406030204" pitchFamily="18" charset="0"/>
                      </a:rPr>
                      <m:t>=2</m:t>
                    </m:r>
                    <m:d>
                      <m:dPr>
                        <m:ctrlPr>
                          <a:rPr lang="es-MX" b="0" i="1" smtClean="0">
                            <a:solidFill>
                              <a:srgbClr val="292929"/>
                            </a:solidFill>
                            <a:latin typeface="Cambria Math" panose="02040503050406030204" pitchFamily="18" charset="0"/>
                          </a:rPr>
                        </m:ctrlPr>
                      </m:dPr>
                      <m:e>
                        <m:r>
                          <a:rPr lang="es-MX" b="0" i="1" smtClean="0">
                            <a:solidFill>
                              <a:srgbClr val="292929"/>
                            </a:solidFill>
                            <a:latin typeface="Cambria Math" panose="02040503050406030204" pitchFamily="18" charset="0"/>
                          </a:rPr>
                          <m:t>5</m:t>
                        </m:r>
                      </m:e>
                    </m:d>
                    <m:r>
                      <a:rPr lang="es-MX" b="0" i="1" smtClean="0">
                        <a:solidFill>
                          <a:srgbClr val="292929"/>
                        </a:solidFill>
                        <a:latin typeface="Cambria Math" panose="02040503050406030204" pitchFamily="18" charset="0"/>
                      </a:rPr>
                      <m:t>=10</m:t>
                    </m:r>
                  </m:oMath>
                </a14:m>
                <a:endParaRPr lang="es-MX" dirty="0">
                  <a:solidFill>
                    <a:srgbClr val="292929"/>
                  </a:solidFill>
                  <a:latin typeface="Century Schoolbook" panose="02040604050505020304" pitchFamily="18" charset="0"/>
                </a:endParaRPr>
              </a:p>
              <a:p>
                <a:pPr marL="285750" indent="-285750" algn="just">
                  <a:lnSpc>
                    <a:spcPct val="150000"/>
                  </a:lnSpc>
                  <a:buFont typeface="Wingdings" panose="05000000000000000000" pitchFamily="2" charset="2"/>
                  <a:buChar char="Ø"/>
                </a:pPr>
                <a14:m>
                  <m:oMath xmlns:m="http://schemas.openxmlformats.org/officeDocument/2006/math">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1</m:t>
                        </m:r>
                      </m:sub>
                    </m:sSub>
                    <m:r>
                      <a:rPr lang="es-MX" b="0" i="1" smtClean="0">
                        <a:solidFill>
                          <a:srgbClr val="292929"/>
                        </a:solidFill>
                        <a:latin typeface="Cambria Math" panose="02040503050406030204" pitchFamily="18" charset="0"/>
                      </a:rPr>
                      <m:t>=</m:t>
                    </m:r>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0</m:t>
                        </m:r>
                      </m:sub>
                    </m:sSub>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𝛼</m:t>
                    </m:r>
                    <m:r>
                      <a:rPr lang="es-MX" b="0" i="1" smtClean="0">
                        <a:solidFill>
                          <a:srgbClr val="292929"/>
                        </a:solidFill>
                        <a:latin typeface="Cambria Math" panose="02040503050406030204" pitchFamily="18" charset="0"/>
                      </a:rPr>
                      <m:t> ∗ </m:t>
                    </m:r>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𝑓</m:t>
                    </m:r>
                    <m:d>
                      <m:dPr>
                        <m:ctrlPr>
                          <a:rPr lang="es-MX" i="1">
                            <a:solidFill>
                              <a:srgbClr val="292929"/>
                            </a:solidFill>
                            <a:latin typeface="Cambria Math" panose="02040503050406030204" pitchFamily="18" charset="0"/>
                          </a:rPr>
                        </m:ctrlPr>
                      </m:dPr>
                      <m:e>
                        <m:sSub>
                          <m:sSubPr>
                            <m:ctrlPr>
                              <a:rPr lang="es-MX" b="0" i="1" smtClean="0">
                                <a:solidFill>
                                  <a:srgbClr val="292929"/>
                                </a:solidFill>
                                <a:latin typeface="Cambria Math" panose="02040503050406030204" pitchFamily="18" charset="0"/>
                              </a:rPr>
                            </m:ctrlPr>
                          </m:sSubPr>
                          <m:e>
                            <m:r>
                              <a:rPr lang="es-MX" i="1">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0</m:t>
                            </m:r>
                          </m:sub>
                        </m:sSub>
                      </m:e>
                    </m:d>
                    <m:r>
                      <a:rPr lang="es-MX" b="0" i="1" smtClean="0">
                        <a:solidFill>
                          <a:srgbClr val="292929"/>
                        </a:solidFill>
                        <a:latin typeface="Cambria Math" panose="02040503050406030204" pitchFamily="18" charset="0"/>
                      </a:rPr>
                      <m:t>=5 −0.25∗2(5)=2.5</m:t>
                    </m:r>
                  </m:oMath>
                </a14:m>
                <a:endParaRPr lang="es-MX" dirty="0">
                  <a:solidFill>
                    <a:srgbClr val="292929"/>
                  </a:solidFill>
                  <a:latin typeface="Century Schoolbook" panose="02040604050505020304" pitchFamily="18" charset="0"/>
                </a:endParaRPr>
              </a:p>
              <a:p>
                <a:pPr marL="285750" indent="-285750" algn="just">
                  <a:lnSpc>
                    <a:spcPct val="150000"/>
                  </a:lnSpc>
                  <a:buFont typeface="Wingdings" panose="05000000000000000000" pitchFamily="2" charset="2"/>
                  <a:buChar char="Ø"/>
                </a:pPr>
                <a14:m>
                  <m:oMath xmlns:m="http://schemas.openxmlformats.org/officeDocument/2006/math">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2</m:t>
                        </m:r>
                      </m:sub>
                    </m:sSub>
                    <m:r>
                      <a:rPr lang="es-MX" b="0" i="1" smtClean="0">
                        <a:solidFill>
                          <a:srgbClr val="292929"/>
                        </a:solidFill>
                        <a:latin typeface="Cambria Math" panose="02040503050406030204" pitchFamily="18" charset="0"/>
                      </a:rPr>
                      <m:t>=</m:t>
                    </m:r>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1</m:t>
                        </m:r>
                      </m:sub>
                    </m:sSub>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𝛼</m:t>
                    </m:r>
                    <m:r>
                      <a:rPr lang="es-MX" b="0" i="1" smtClean="0">
                        <a:solidFill>
                          <a:srgbClr val="292929"/>
                        </a:solidFill>
                        <a:latin typeface="Cambria Math" panose="02040503050406030204" pitchFamily="18" charset="0"/>
                      </a:rPr>
                      <m:t> ∗ </m:t>
                    </m:r>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𝑓</m:t>
                    </m:r>
                    <m:d>
                      <m:dPr>
                        <m:ctrlPr>
                          <a:rPr lang="es-MX" i="1">
                            <a:solidFill>
                              <a:srgbClr val="292929"/>
                            </a:solidFill>
                            <a:latin typeface="Cambria Math" panose="02040503050406030204" pitchFamily="18" charset="0"/>
                          </a:rPr>
                        </m:ctrlPr>
                      </m:dPr>
                      <m:e>
                        <m:sSub>
                          <m:sSubPr>
                            <m:ctrlPr>
                              <a:rPr lang="es-MX" b="0" i="1" smtClean="0">
                                <a:solidFill>
                                  <a:srgbClr val="292929"/>
                                </a:solidFill>
                                <a:latin typeface="Cambria Math" panose="02040503050406030204" pitchFamily="18" charset="0"/>
                              </a:rPr>
                            </m:ctrlPr>
                          </m:sSubPr>
                          <m:e>
                            <m:r>
                              <a:rPr lang="es-MX" i="1">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1</m:t>
                            </m:r>
                          </m:sub>
                        </m:sSub>
                      </m:e>
                    </m:d>
                    <m:r>
                      <a:rPr lang="es-MX" b="0" i="1" smtClean="0">
                        <a:solidFill>
                          <a:srgbClr val="292929"/>
                        </a:solidFill>
                        <a:latin typeface="Cambria Math" panose="02040503050406030204" pitchFamily="18" charset="0"/>
                      </a:rPr>
                      <m:t>=2.5 −0.25∗2</m:t>
                    </m:r>
                    <m:d>
                      <m:dPr>
                        <m:ctrlPr>
                          <a:rPr lang="es-MX" b="0" i="1" smtClean="0">
                            <a:solidFill>
                              <a:srgbClr val="292929"/>
                            </a:solidFill>
                            <a:latin typeface="Cambria Math" panose="02040503050406030204" pitchFamily="18" charset="0"/>
                          </a:rPr>
                        </m:ctrlPr>
                      </m:dPr>
                      <m:e>
                        <m:r>
                          <a:rPr lang="es-MX" b="0" i="1" smtClean="0">
                            <a:solidFill>
                              <a:srgbClr val="292929"/>
                            </a:solidFill>
                            <a:latin typeface="Cambria Math" panose="02040503050406030204" pitchFamily="18" charset="0"/>
                          </a:rPr>
                          <m:t>2.5</m:t>
                        </m:r>
                      </m:e>
                    </m:d>
                    <m:r>
                      <a:rPr lang="es-MX" b="0" i="1" smtClean="0">
                        <a:solidFill>
                          <a:srgbClr val="292929"/>
                        </a:solidFill>
                        <a:latin typeface="Cambria Math" panose="02040503050406030204" pitchFamily="18" charset="0"/>
                      </a:rPr>
                      <m:t>=2.5−0.25</m:t>
                    </m:r>
                    <m:d>
                      <m:dPr>
                        <m:ctrlPr>
                          <a:rPr lang="es-MX" b="0" i="1" smtClean="0">
                            <a:solidFill>
                              <a:srgbClr val="292929"/>
                            </a:solidFill>
                            <a:latin typeface="Cambria Math" panose="02040503050406030204" pitchFamily="18" charset="0"/>
                          </a:rPr>
                        </m:ctrlPr>
                      </m:dPr>
                      <m:e>
                        <m:r>
                          <a:rPr lang="es-MX" b="0" i="1" smtClean="0">
                            <a:solidFill>
                              <a:srgbClr val="292929"/>
                            </a:solidFill>
                            <a:latin typeface="Cambria Math" panose="02040503050406030204" pitchFamily="18" charset="0"/>
                          </a:rPr>
                          <m:t>5</m:t>
                        </m:r>
                      </m:e>
                    </m:d>
                    <m:r>
                      <a:rPr lang="es-MX" b="0" i="1" smtClean="0">
                        <a:solidFill>
                          <a:srgbClr val="292929"/>
                        </a:solidFill>
                        <a:latin typeface="Cambria Math" panose="02040503050406030204" pitchFamily="18" charset="0"/>
                      </a:rPr>
                      <m:t>=2.5 −1.25=1.25</m:t>
                    </m:r>
                  </m:oMath>
                </a14:m>
                <a:endParaRPr lang="es-MX" dirty="0">
                  <a:solidFill>
                    <a:srgbClr val="292929"/>
                  </a:solidFill>
                  <a:latin typeface="Century Schoolbook" panose="02040604050505020304" pitchFamily="18" charset="0"/>
                </a:endParaRPr>
              </a:p>
              <a:p>
                <a:pPr marL="285750" indent="-285750" algn="just">
                  <a:lnSpc>
                    <a:spcPct val="150000"/>
                  </a:lnSpc>
                  <a:buFont typeface="Wingdings" panose="05000000000000000000" pitchFamily="2" charset="2"/>
                  <a:buChar char="Ø"/>
                </a:pPr>
                <a14:m>
                  <m:oMath xmlns:m="http://schemas.openxmlformats.org/officeDocument/2006/math">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3</m:t>
                        </m:r>
                      </m:sub>
                    </m:sSub>
                    <m:r>
                      <a:rPr lang="es-MX" b="0" i="1" smtClean="0">
                        <a:solidFill>
                          <a:srgbClr val="292929"/>
                        </a:solidFill>
                        <a:latin typeface="Cambria Math" panose="02040503050406030204" pitchFamily="18" charset="0"/>
                      </a:rPr>
                      <m:t>=</m:t>
                    </m:r>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2</m:t>
                        </m:r>
                      </m:sub>
                    </m:sSub>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𝛼</m:t>
                    </m:r>
                    <m:r>
                      <a:rPr lang="es-MX" b="0" i="1" smtClean="0">
                        <a:solidFill>
                          <a:srgbClr val="292929"/>
                        </a:solidFill>
                        <a:latin typeface="Cambria Math" panose="02040503050406030204" pitchFamily="18" charset="0"/>
                      </a:rPr>
                      <m:t> ∗ </m:t>
                    </m:r>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𝑓</m:t>
                    </m:r>
                    <m:d>
                      <m:dPr>
                        <m:ctrlPr>
                          <a:rPr lang="es-MX" i="1">
                            <a:solidFill>
                              <a:srgbClr val="292929"/>
                            </a:solidFill>
                            <a:latin typeface="Cambria Math" panose="02040503050406030204" pitchFamily="18" charset="0"/>
                          </a:rPr>
                        </m:ctrlPr>
                      </m:dPr>
                      <m:e>
                        <m:sSub>
                          <m:sSubPr>
                            <m:ctrlPr>
                              <a:rPr lang="es-MX" b="0" i="1" smtClean="0">
                                <a:solidFill>
                                  <a:srgbClr val="292929"/>
                                </a:solidFill>
                                <a:latin typeface="Cambria Math" panose="02040503050406030204" pitchFamily="18" charset="0"/>
                              </a:rPr>
                            </m:ctrlPr>
                          </m:sSubPr>
                          <m:e>
                            <m:r>
                              <a:rPr lang="es-MX" i="1">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2</m:t>
                            </m:r>
                          </m:sub>
                        </m:sSub>
                      </m:e>
                    </m:d>
                    <m:r>
                      <a:rPr lang="es-MX" b="0" i="1" smtClean="0">
                        <a:solidFill>
                          <a:srgbClr val="292929"/>
                        </a:solidFill>
                        <a:latin typeface="Cambria Math" panose="02040503050406030204" pitchFamily="18" charset="0"/>
                      </a:rPr>
                      <m:t>=1.25 −0.25∗2</m:t>
                    </m:r>
                    <m:d>
                      <m:dPr>
                        <m:ctrlPr>
                          <a:rPr lang="es-MX" b="0" i="1" smtClean="0">
                            <a:solidFill>
                              <a:srgbClr val="292929"/>
                            </a:solidFill>
                            <a:latin typeface="Cambria Math" panose="02040503050406030204" pitchFamily="18" charset="0"/>
                          </a:rPr>
                        </m:ctrlPr>
                      </m:dPr>
                      <m:e>
                        <m:r>
                          <a:rPr lang="es-MX" b="0" i="1" smtClean="0">
                            <a:solidFill>
                              <a:srgbClr val="292929"/>
                            </a:solidFill>
                            <a:latin typeface="Cambria Math" panose="02040503050406030204" pitchFamily="18" charset="0"/>
                          </a:rPr>
                          <m:t>1.25</m:t>
                        </m:r>
                      </m:e>
                    </m:d>
                    <m:r>
                      <a:rPr lang="es-MX" b="0" i="1" smtClean="0">
                        <a:solidFill>
                          <a:srgbClr val="292929"/>
                        </a:solidFill>
                        <a:latin typeface="Cambria Math" panose="02040503050406030204" pitchFamily="18" charset="0"/>
                      </a:rPr>
                      <m:t>       =0.625</m:t>
                    </m:r>
                  </m:oMath>
                </a14:m>
                <a:endParaRPr lang="es-MX" dirty="0">
                  <a:solidFill>
                    <a:srgbClr val="292929"/>
                  </a:solidFill>
                  <a:latin typeface="Century Schoolbook" panose="02040604050505020304" pitchFamily="18" charset="0"/>
                </a:endParaRPr>
              </a:p>
              <a:p>
                <a:pPr marL="285750" indent="-285750" algn="just">
                  <a:lnSpc>
                    <a:spcPct val="150000"/>
                  </a:lnSpc>
                  <a:buFont typeface="Wingdings" panose="05000000000000000000" pitchFamily="2" charset="2"/>
                  <a:buChar char="Ø"/>
                </a:pPr>
                <a14:m>
                  <m:oMath xmlns:m="http://schemas.openxmlformats.org/officeDocument/2006/math">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4</m:t>
                        </m:r>
                      </m:sub>
                    </m:sSub>
                    <m:r>
                      <a:rPr lang="es-MX" b="0" i="1" smtClean="0">
                        <a:solidFill>
                          <a:srgbClr val="292929"/>
                        </a:solidFill>
                        <a:latin typeface="Cambria Math" panose="02040503050406030204" pitchFamily="18" charset="0"/>
                      </a:rPr>
                      <m:t>=</m:t>
                    </m:r>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3</m:t>
                        </m:r>
                      </m:sub>
                    </m:sSub>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𝛼</m:t>
                    </m:r>
                    <m:r>
                      <a:rPr lang="es-MX" b="0" i="1" smtClean="0">
                        <a:solidFill>
                          <a:srgbClr val="292929"/>
                        </a:solidFill>
                        <a:latin typeface="Cambria Math" panose="02040503050406030204" pitchFamily="18" charset="0"/>
                      </a:rPr>
                      <m:t> ∗ </m:t>
                    </m:r>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𝑓</m:t>
                    </m:r>
                    <m:d>
                      <m:dPr>
                        <m:ctrlPr>
                          <a:rPr lang="es-MX" i="1">
                            <a:solidFill>
                              <a:srgbClr val="292929"/>
                            </a:solidFill>
                            <a:latin typeface="Cambria Math" panose="02040503050406030204" pitchFamily="18" charset="0"/>
                          </a:rPr>
                        </m:ctrlPr>
                      </m:dPr>
                      <m:e>
                        <m:sSub>
                          <m:sSubPr>
                            <m:ctrlPr>
                              <a:rPr lang="es-MX" b="0" i="1" smtClean="0">
                                <a:solidFill>
                                  <a:srgbClr val="292929"/>
                                </a:solidFill>
                                <a:latin typeface="Cambria Math" panose="02040503050406030204" pitchFamily="18" charset="0"/>
                              </a:rPr>
                            </m:ctrlPr>
                          </m:sSubPr>
                          <m:e>
                            <m:r>
                              <a:rPr lang="es-MX" i="1">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3</m:t>
                            </m:r>
                          </m:sub>
                        </m:sSub>
                      </m:e>
                    </m:d>
                    <m:r>
                      <a:rPr lang="es-MX" b="0" i="1" smtClean="0">
                        <a:solidFill>
                          <a:srgbClr val="292929"/>
                        </a:solidFill>
                        <a:latin typeface="Cambria Math" panose="02040503050406030204" pitchFamily="18" charset="0"/>
                      </a:rPr>
                      <m:t>=</m:t>
                    </m:r>
                    <m:r>
                      <a:rPr lang="es-MX" i="1">
                        <a:solidFill>
                          <a:srgbClr val="292929"/>
                        </a:solidFill>
                        <a:latin typeface="Cambria Math" panose="02040503050406030204" pitchFamily="18" charset="0"/>
                      </a:rPr>
                      <m:t>0.625</m:t>
                    </m:r>
                    <m:r>
                      <a:rPr lang="es-MX" b="0" i="1" smtClean="0">
                        <a:solidFill>
                          <a:srgbClr val="292929"/>
                        </a:solidFill>
                        <a:latin typeface="Cambria Math" panose="02040503050406030204" pitchFamily="18" charset="0"/>
                      </a:rPr>
                      <m:t>−0.25</m:t>
                    </m:r>
                    <m:r>
                      <a:rPr lang="es-MX" i="1">
                        <a:solidFill>
                          <a:srgbClr val="292929"/>
                        </a:solidFill>
                        <a:latin typeface="Cambria Math" panose="02040503050406030204" pitchFamily="18" charset="0"/>
                      </a:rPr>
                      <m:t>∗2</m:t>
                    </m:r>
                    <m:d>
                      <m:dPr>
                        <m:ctrlPr>
                          <a:rPr lang="es-MX" i="1">
                            <a:solidFill>
                              <a:srgbClr val="292929"/>
                            </a:solidFill>
                            <a:latin typeface="Cambria Math" panose="02040503050406030204" pitchFamily="18" charset="0"/>
                          </a:rPr>
                        </m:ctrlPr>
                      </m:dPr>
                      <m:e>
                        <m:r>
                          <a:rPr lang="es-MX" i="1">
                            <a:solidFill>
                              <a:srgbClr val="292929"/>
                            </a:solidFill>
                            <a:latin typeface="Cambria Math" panose="02040503050406030204" pitchFamily="18" charset="0"/>
                          </a:rPr>
                          <m:t>0.625</m:t>
                        </m:r>
                      </m:e>
                    </m:d>
                    <m:r>
                      <a:rPr lang="es-MX" b="0" i="1" smtClean="0">
                        <a:solidFill>
                          <a:srgbClr val="292929"/>
                        </a:solidFill>
                        <a:latin typeface="Cambria Math" panose="02040503050406030204" pitchFamily="18" charset="0"/>
                      </a:rPr>
                      <m:t>   =0.3125</m:t>
                    </m:r>
                  </m:oMath>
                </a14:m>
                <a:endParaRPr lang="es-MX" dirty="0">
                  <a:solidFill>
                    <a:srgbClr val="292929"/>
                  </a:solidFill>
                  <a:latin typeface="Century Schoolbook" panose="02040604050505020304" pitchFamily="18" charset="0"/>
                </a:endParaRPr>
              </a:p>
              <a:p>
                <a:pPr marL="285750" indent="-285750" algn="just">
                  <a:lnSpc>
                    <a:spcPct val="150000"/>
                  </a:lnSpc>
                  <a:buFont typeface="Wingdings" panose="05000000000000000000" pitchFamily="2" charset="2"/>
                  <a:buChar char="Ø"/>
                </a:pPr>
                <a14:m>
                  <m:oMath xmlns:m="http://schemas.openxmlformats.org/officeDocument/2006/math">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5</m:t>
                        </m:r>
                      </m:sub>
                    </m:sSub>
                    <m:r>
                      <a:rPr lang="es-MX" b="0" i="1" smtClean="0">
                        <a:solidFill>
                          <a:srgbClr val="292929"/>
                        </a:solidFill>
                        <a:latin typeface="Cambria Math" panose="02040503050406030204" pitchFamily="18" charset="0"/>
                      </a:rPr>
                      <m:t>=</m:t>
                    </m:r>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4</m:t>
                        </m:r>
                      </m:sub>
                    </m:sSub>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𝛼</m:t>
                    </m:r>
                    <m:r>
                      <a:rPr lang="es-MX" b="0" i="1" smtClean="0">
                        <a:solidFill>
                          <a:srgbClr val="292929"/>
                        </a:solidFill>
                        <a:latin typeface="Cambria Math" panose="02040503050406030204" pitchFamily="18" charset="0"/>
                      </a:rPr>
                      <m:t> ∗ </m:t>
                    </m:r>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𝑓</m:t>
                    </m:r>
                    <m:d>
                      <m:dPr>
                        <m:ctrlPr>
                          <a:rPr lang="es-MX" i="1">
                            <a:solidFill>
                              <a:srgbClr val="292929"/>
                            </a:solidFill>
                            <a:latin typeface="Cambria Math" panose="02040503050406030204" pitchFamily="18" charset="0"/>
                          </a:rPr>
                        </m:ctrlPr>
                      </m:dPr>
                      <m:e>
                        <m:sSub>
                          <m:sSubPr>
                            <m:ctrlPr>
                              <a:rPr lang="es-MX" b="0" i="1" smtClean="0">
                                <a:solidFill>
                                  <a:srgbClr val="292929"/>
                                </a:solidFill>
                                <a:latin typeface="Cambria Math" panose="02040503050406030204" pitchFamily="18" charset="0"/>
                              </a:rPr>
                            </m:ctrlPr>
                          </m:sSubPr>
                          <m:e>
                            <m:r>
                              <a:rPr lang="es-MX" i="1">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4</m:t>
                            </m:r>
                          </m:sub>
                        </m:sSub>
                      </m:e>
                    </m:d>
                    <m:r>
                      <a:rPr lang="es-MX" b="0" i="1" smtClean="0">
                        <a:solidFill>
                          <a:srgbClr val="292929"/>
                        </a:solidFill>
                        <a:latin typeface="Cambria Math" panose="02040503050406030204" pitchFamily="18" charset="0"/>
                      </a:rPr>
                      <m:t>=</m:t>
                    </m:r>
                    <m:r>
                      <a:rPr lang="es-MX" i="1">
                        <a:solidFill>
                          <a:srgbClr val="292929"/>
                        </a:solidFill>
                        <a:latin typeface="Cambria Math" panose="02040503050406030204" pitchFamily="18" charset="0"/>
                      </a:rPr>
                      <m:t>0.3125</m:t>
                    </m:r>
                    <m:r>
                      <a:rPr lang="es-MX" b="0" i="1" smtClean="0">
                        <a:solidFill>
                          <a:srgbClr val="292929"/>
                        </a:solidFill>
                        <a:latin typeface="Cambria Math" panose="02040503050406030204" pitchFamily="18" charset="0"/>
                      </a:rPr>
                      <m:t>−0.25∗</m:t>
                    </m:r>
                    <m:r>
                      <a:rPr lang="es-MX" i="1">
                        <a:solidFill>
                          <a:srgbClr val="292929"/>
                        </a:solidFill>
                        <a:latin typeface="Cambria Math" panose="02040503050406030204" pitchFamily="18" charset="0"/>
                      </a:rPr>
                      <m:t>2(0.3125</m:t>
                    </m:r>
                    <m:r>
                      <a:rPr lang="es-MX" b="0" i="1" smtClean="0">
                        <a:solidFill>
                          <a:srgbClr val="292929"/>
                        </a:solidFill>
                        <a:latin typeface="Cambria Math" panose="02040503050406030204" pitchFamily="18" charset="0"/>
                      </a:rPr>
                      <m:t>)=</m:t>
                    </m:r>
                    <m:r>
                      <a:rPr lang="es-MX" i="1">
                        <a:solidFill>
                          <a:srgbClr val="292929"/>
                        </a:solidFill>
                        <a:latin typeface="Cambria Math" panose="02040503050406030204" pitchFamily="18" charset="0"/>
                      </a:rPr>
                      <m:t>0.15625</m:t>
                    </m:r>
                  </m:oMath>
                </a14:m>
                <a:endParaRPr lang="es-MX" dirty="0">
                  <a:solidFill>
                    <a:srgbClr val="292929"/>
                  </a:solidFill>
                  <a:latin typeface="Century Schoolbook" panose="02040604050505020304" pitchFamily="18" charset="0"/>
                </a:endParaRPr>
              </a:p>
              <a:p>
                <a:pPr marL="285750" indent="-285750" algn="just">
                  <a:lnSpc>
                    <a:spcPct val="150000"/>
                  </a:lnSpc>
                  <a:buFont typeface="Wingdings" panose="05000000000000000000" pitchFamily="2" charset="2"/>
                  <a:buChar char="Ø"/>
                </a:pPr>
                <a14:m>
                  <m:oMath xmlns:m="http://schemas.openxmlformats.org/officeDocument/2006/math">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6</m:t>
                        </m:r>
                      </m:sub>
                    </m:sSub>
                    <m:r>
                      <a:rPr lang="es-MX" b="0" i="1" smtClean="0">
                        <a:solidFill>
                          <a:srgbClr val="292929"/>
                        </a:solidFill>
                        <a:latin typeface="Cambria Math" panose="02040503050406030204" pitchFamily="18" charset="0"/>
                      </a:rPr>
                      <m:t>=</m:t>
                    </m:r>
                    <m:sSub>
                      <m:sSubPr>
                        <m:ctrlPr>
                          <a:rPr lang="es-MX" b="0" i="1" smtClean="0">
                            <a:solidFill>
                              <a:srgbClr val="292929"/>
                            </a:solidFill>
                            <a:latin typeface="Cambria Math" panose="02040503050406030204" pitchFamily="18" charset="0"/>
                          </a:rPr>
                        </m:ctrlPr>
                      </m:sSubPr>
                      <m:e>
                        <m:r>
                          <a:rPr lang="es-MX" b="0" i="1" smtClean="0">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5</m:t>
                        </m:r>
                      </m:sub>
                    </m:sSub>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𝛼</m:t>
                    </m:r>
                    <m:r>
                      <a:rPr lang="es-MX" b="0" i="1" smtClean="0">
                        <a:solidFill>
                          <a:srgbClr val="292929"/>
                        </a:solidFill>
                        <a:latin typeface="Cambria Math" panose="02040503050406030204" pitchFamily="18" charset="0"/>
                      </a:rPr>
                      <m:t> ∗ </m:t>
                    </m:r>
                    <m:r>
                      <a:rPr lang="es-MX" i="1">
                        <a:solidFill>
                          <a:srgbClr val="292929"/>
                        </a:solidFill>
                        <a:latin typeface="Cambria Math" panose="02040503050406030204" pitchFamily="18" charset="0"/>
                      </a:rPr>
                      <m:t>𝛻</m:t>
                    </m:r>
                    <m:r>
                      <a:rPr lang="es-MX" i="1">
                        <a:solidFill>
                          <a:srgbClr val="292929"/>
                        </a:solidFill>
                        <a:latin typeface="Cambria Math" panose="02040503050406030204" pitchFamily="18" charset="0"/>
                      </a:rPr>
                      <m:t>𝑓</m:t>
                    </m:r>
                    <m:d>
                      <m:dPr>
                        <m:ctrlPr>
                          <a:rPr lang="es-MX" i="1">
                            <a:solidFill>
                              <a:srgbClr val="292929"/>
                            </a:solidFill>
                            <a:latin typeface="Cambria Math" panose="02040503050406030204" pitchFamily="18" charset="0"/>
                          </a:rPr>
                        </m:ctrlPr>
                      </m:dPr>
                      <m:e>
                        <m:sSub>
                          <m:sSubPr>
                            <m:ctrlPr>
                              <a:rPr lang="es-MX" b="0" i="1" smtClean="0">
                                <a:solidFill>
                                  <a:srgbClr val="292929"/>
                                </a:solidFill>
                                <a:latin typeface="Cambria Math" panose="02040503050406030204" pitchFamily="18" charset="0"/>
                              </a:rPr>
                            </m:ctrlPr>
                          </m:sSubPr>
                          <m:e>
                            <m:r>
                              <a:rPr lang="es-MX" i="1">
                                <a:solidFill>
                                  <a:srgbClr val="292929"/>
                                </a:solidFill>
                                <a:latin typeface="Cambria Math" panose="02040503050406030204" pitchFamily="18" charset="0"/>
                              </a:rPr>
                              <m:t>𝑥</m:t>
                            </m:r>
                          </m:e>
                          <m:sub>
                            <m:r>
                              <a:rPr lang="es-MX" b="0" i="1" smtClean="0">
                                <a:solidFill>
                                  <a:srgbClr val="292929"/>
                                </a:solidFill>
                                <a:latin typeface="Cambria Math" panose="02040503050406030204" pitchFamily="18" charset="0"/>
                              </a:rPr>
                              <m:t>5</m:t>
                            </m:r>
                          </m:sub>
                        </m:sSub>
                      </m:e>
                    </m:d>
                    <m:r>
                      <a:rPr lang="es-MX" b="0" i="1" smtClean="0">
                        <a:solidFill>
                          <a:srgbClr val="292929"/>
                        </a:solidFill>
                        <a:latin typeface="Cambria Math" panose="02040503050406030204" pitchFamily="18" charset="0"/>
                      </a:rPr>
                      <m:t>=</m:t>
                    </m:r>
                    <m:r>
                      <a:rPr lang="es-MX" i="1">
                        <a:solidFill>
                          <a:srgbClr val="292929"/>
                        </a:solidFill>
                        <a:latin typeface="Cambria Math" panose="02040503050406030204" pitchFamily="18" charset="0"/>
                      </a:rPr>
                      <m:t>0.15625</m:t>
                    </m:r>
                    <m:r>
                      <a:rPr lang="es-MX" b="0" i="1" smtClean="0">
                        <a:solidFill>
                          <a:srgbClr val="292929"/>
                        </a:solidFill>
                        <a:latin typeface="Cambria Math" panose="02040503050406030204" pitchFamily="18" charset="0"/>
                      </a:rPr>
                      <m:t>−0.25∗</m:t>
                    </m:r>
                    <m:r>
                      <a:rPr lang="es-MX" i="1">
                        <a:solidFill>
                          <a:srgbClr val="292929"/>
                        </a:solidFill>
                        <a:latin typeface="Cambria Math" panose="02040503050406030204" pitchFamily="18" charset="0"/>
                      </a:rPr>
                      <m:t>2(0.15625</m:t>
                    </m:r>
                    <m:r>
                      <a:rPr lang="es-MX" b="0" i="1" smtClean="0">
                        <a:solidFill>
                          <a:srgbClr val="292929"/>
                        </a:solidFill>
                        <a:latin typeface="Cambria Math" panose="02040503050406030204" pitchFamily="18" charset="0"/>
                      </a:rPr>
                      <m:t>)=</m:t>
                    </m:r>
                    <m:r>
                      <a:rPr lang="es-MX" i="1">
                        <a:solidFill>
                          <a:srgbClr val="292929"/>
                        </a:solidFill>
                        <a:latin typeface="Cambria Math" panose="02040503050406030204" pitchFamily="18" charset="0"/>
                      </a:rPr>
                      <m:t>0.078125</m:t>
                    </m:r>
                  </m:oMath>
                </a14:m>
                <a:endParaRPr lang="es-MX" dirty="0">
                  <a:solidFill>
                    <a:srgbClr val="292929"/>
                  </a:solidFill>
                  <a:latin typeface="Century Schoolbook" panose="02040604050505020304" pitchFamily="18" charset="0"/>
                </a:endParaRPr>
              </a:p>
            </p:txBody>
          </p:sp>
        </mc:Choice>
        <mc:Fallback xmlns="">
          <p:sp>
            <p:nvSpPr>
              <p:cNvPr id="7" name="CuadroTexto 6">
                <a:extLst>
                  <a:ext uri="{FF2B5EF4-FFF2-40B4-BE49-F238E27FC236}">
                    <a16:creationId xmlns:a16="http://schemas.microsoft.com/office/drawing/2014/main" id="{CA054910-4383-41FC-09CD-C7FA90EA42A9}"/>
                  </a:ext>
                </a:extLst>
              </p:cNvPr>
              <p:cNvSpPr txBox="1">
                <a:spLocks noRot="1" noChangeAspect="1" noMove="1" noResize="1" noEditPoints="1" noAdjustHandles="1" noChangeArrowheads="1" noChangeShapeType="1" noTextEdit="1"/>
              </p:cNvSpPr>
              <p:nvPr/>
            </p:nvSpPr>
            <p:spPr>
              <a:xfrm>
                <a:off x="827314" y="1596913"/>
                <a:ext cx="11074399" cy="4609980"/>
              </a:xfrm>
              <a:prstGeom prst="rect">
                <a:avLst/>
              </a:prstGeom>
              <a:blipFill>
                <a:blip r:embed="rId4"/>
                <a:stretch>
                  <a:fillRect l="-496" t="-794" r="-441" b="-926"/>
                </a:stretch>
              </a:blipFill>
            </p:spPr>
            <p:txBody>
              <a:bodyPr/>
              <a:lstStyle/>
              <a:p>
                <a:r>
                  <a:rPr lang="es-MX">
                    <a:noFill/>
                  </a:rPr>
                  <a:t> </a:t>
                </a:r>
              </a:p>
            </p:txBody>
          </p:sp>
        </mc:Fallback>
      </mc:AlternateContent>
    </p:spTree>
    <p:extLst>
      <p:ext uri="{BB962C8B-B14F-4D97-AF65-F5344CB8AC3E}">
        <p14:creationId xmlns:p14="http://schemas.microsoft.com/office/powerpoint/2010/main" val="1016176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Backpropagation</a:t>
            </a:r>
            <a:endParaRPr lang="es-MX" dirty="0"/>
          </a:p>
        </p:txBody>
      </p:sp>
      <p:sp>
        <p:nvSpPr>
          <p:cNvPr id="6" name="CuadroTexto 5">
            <a:extLst>
              <a:ext uri="{FF2B5EF4-FFF2-40B4-BE49-F238E27FC236}">
                <a16:creationId xmlns:a16="http://schemas.microsoft.com/office/drawing/2014/main" id="{3B5D8B6A-DCB2-9937-F94C-7921F2FA4B1B}"/>
              </a:ext>
            </a:extLst>
          </p:cNvPr>
          <p:cNvSpPr txBox="1"/>
          <p:nvPr/>
        </p:nvSpPr>
        <p:spPr>
          <a:xfrm>
            <a:off x="1103584" y="1567504"/>
            <a:ext cx="9905376" cy="923330"/>
          </a:xfrm>
          <a:prstGeom prst="rect">
            <a:avLst/>
          </a:prstGeom>
          <a:noFill/>
        </p:spPr>
        <p:txBody>
          <a:bodyPr wrap="square">
            <a:spAutoFit/>
          </a:bodyPr>
          <a:lstStyle/>
          <a:p>
            <a:pPr algn="just"/>
            <a:r>
              <a:rPr lang="es-MX" dirty="0">
                <a:latin typeface="Century Schoolbook" panose="02040604050505020304" pitchFamily="18" charset="0"/>
              </a:rPr>
              <a:t>El algoritmo de </a:t>
            </a:r>
            <a:r>
              <a:rPr lang="es-MX" dirty="0" err="1">
                <a:latin typeface="Century Schoolbook" panose="02040604050505020304" pitchFamily="18" charset="0"/>
              </a:rPr>
              <a:t>backpropagation</a:t>
            </a:r>
            <a:r>
              <a:rPr lang="es-MX" dirty="0">
                <a:latin typeface="Century Schoolbook" panose="02040604050505020304" pitchFamily="18" charset="0"/>
              </a:rPr>
              <a:t> se introdujo originalmente en la década de 1970, pero su importancia no se apreció completamente hasta un famoso artículo de 1986 de David </a:t>
            </a:r>
            <a:r>
              <a:rPr lang="es-MX" dirty="0" err="1">
                <a:latin typeface="Century Schoolbook" panose="02040604050505020304" pitchFamily="18" charset="0"/>
              </a:rPr>
              <a:t>Rumelhart</a:t>
            </a:r>
            <a:r>
              <a:rPr lang="es-MX" dirty="0">
                <a:latin typeface="Century Schoolbook" panose="02040604050505020304" pitchFamily="18" charset="0"/>
              </a:rPr>
              <a:t>, Geoffrey Hinton y Ronald J. Williams</a:t>
            </a:r>
          </a:p>
        </p:txBody>
      </p:sp>
      <p:pic>
        <p:nvPicPr>
          <p:cNvPr id="5" name="Imagen 4">
            <a:extLst>
              <a:ext uri="{FF2B5EF4-FFF2-40B4-BE49-F238E27FC236}">
                <a16:creationId xmlns:a16="http://schemas.microsoft.com/office/drawing/2014/main" id="{62CA451E-8DE9-F204-B62E-A706EED7A7ED}"/>
              </a:ext>
            </a:extLst>
          </p:cNvPr>
          <p:cNvPicPr>
            <a:picLocks noChangeAspect="1"/>
          </p:cNvPicPr>
          <p:nvPr/>
        </p:nvPicPr>
        <p:blipFill>
          <a:blip r:embed="rId4"/>
          <a:stretch>
            <a:fillRect/>
          </a:stretch>
        </p:blipFill>
        <p:spPr>
          <a:xfrm>
            <a:off x="1818032" y="2954305"/>
            <a:ext cx="2488924" cy="2023705"/>
          </a:xfrm>
          <a:prstGeom prst="rect">
            <a:avLst/>
          </a:prstGeom>
        </p:spPr>
      </p:pic>
      <p:pic>
        <p:nvPicPr>
          <p:cNvPr id="10" name="Imagen 9">
            <a:extLst>
              <a:ext uri="{FF2B5EF4-FFF2-40B4-BE49-F238E27FC236}">
                <a16:creationId xmlns:a16="http://schemas.microsoft.com/office/drawing/2014/main" id="{D7607B66-E0B3-3B48-01DE-EEF9E3F081E8}"/>
              </a:ext>
            </a:extLst>
          </p:cNvPr>
          <p:cNvPicPr>
            <a:picLocks noChangeAspect="1"/>
          </p:cNvPicPr>
          <p:nvPr/>
        </p:nvPicPr>
        <p:blipFill>
          <a:blip r:embed="rId5"/>
          <a:stretch>
            <a:fillRect/>
          </a:stretch>
        </p:blipFill>
        <p:spPr>
          <a:xfrm>
            <a:off x="5137494" y="2867556"/>
            <a:ext cx="1703288" cy="2243013"/>
          </a:xfrm>
          <a:prstGeom prst="rect">
            <a:avLst/>
          </a:prstGeom>
        </p:spPr>
      </p:pic>
      <p:pic>
        <p:nvPicPr>
          <p:cNvPr id="12" name="Imagen 11">
            <a:extLst>
              <a:ext uri="{FF2B5EF4-FFF2-40B4-BE49-F238E27FC236}">
                <a16:creationId xmlns:a16="http://schemas.microsoft.com/office/drawing/2014/main" id="{8B2D4DBC-9254-450D-ABF5-EACA278B56A7}"/>
              </a:ext>
            </a:extLst>
          </p:cNvPr>
          <p:cNvPicPr>
            <a:picLocks noChangeAspect="1"/>
          </p:cNvPicPr>
          <p:nvPr/>
        </p:nvPicPr>
        <p:blipFill>
          <a:blip r:embed="rId6"/>
          <a:stretch>
            <a:fillRect/>
          </a:stretch>
        </p:blipFill>
        <p:spPr>
          <a:xfrm>
            <a:off x="7782753" y="2949236"/>
            <a:ext cx="2457450" cy="1981200"/>
          </a:xfrm>
          <a:prstGeom prst="rect">
            <a:avLst/>
          </a:prstGeom>
        </p:spPr>
      </p:pic>
    </p:spTree>
    <p:extLst>
      <p:ext uri="{BB962C8B-B14F-4D97-AF65-F5344CB8AC3E}">
        <p14:creationId xmlns:p14="http://schemas.microsoft.com/office/powerpoint/2010/main" val="201032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40" name="Título 1">
            <a:extLst>
              <a:ext uri="{FF2B5EF4-FFF2-40B4-BE49-F238E27FC236}">
                <a16:creationId xmlns:a16="http://schemas.microsoft.com/office/drawing/2014/main" id="{F79A9EFA-F907-898F-88E6-C79B49752B4A}"/>
              </a:ext>
            </a:extLst>
          </p:cNvPr>
          <p:cNvSpPr txBox="1">
            <a:spLocks/>
          </p:cNvSpPr>
          <p:nvPr/>
        </p:nvSpPr>
        <p:spPr>
          <a:xfrm>
            <a:off x="1183036" y="568200"/>
            <a:ext cx="9825919" cy="575906"/>
          </a:xfrm>
          <a:prstGeom prst="rect">
            <a:avLst/>
          </a:prstGeom>
        </p:spPr>
        <p:txBody>
          <a:bodyPr rtlCol="0">
            <a:normAutofit lnSpcReduction="10000"/>
          </a:bodyPr>
          <a:lstStyle>
            <a:defPPr rtl="0">
              <a:defRPr lang="es-es"/>
            </a:defPPr>
            <a:lvl1pPr algn="ctr" defTabSz="914400">
              <a:lnSpc>
                <a:spcPct val="80000"/>
              </a:lnSpc>
              <a:spcBef>
                <a:spcPct val="0"/>
              </a:spcBef>
              <a:buNone/>
              <a:defRPr sz="4000" cap="all" spc="100" baseline="0">
                <a:solidFill>
                  <a:schemeClr val="tx1">
                    <a:lumMod val="95000"/>
                    <a:lumOff val="5000"/>
                  </a:schemeClr>
                </a:solidFill>
                <a:latin typeface="Century Schoolbook" panose="02040604050505020304" pitchFamily="18" charset="0"/>
                <a:ea typeface="+mj-ea"/>
                <a:cs typeface="+mj-cs"/>
              </a:defRPr>
            </a:lvl1pPr>
          </a:lstStyle>
          <a:p>
            <a:r>
              <a:rPr lang="es-ES" noProof="1"/>
              <a:t>Neurona Biologica</a:t>
            </a:r>
            <a:endParaRPr lang="es-MX" dirty="0"/>
          </a:p>
        </p:txBody>
      </p:sp>
      <p:sp>
        <p:nvSpPr>
          <p:cNvPr id="44" name="CuadroTexto 43">
            <a:extLst>
              <a:ext uri="{FF2B5EF4-FFF2-40B4-BE49-F238E27FC236}">
                <a16:creationId xmlns:a16="http://schemas.microsoft.com/office/drawing/2014/main" id="{4CD7CBC9-DABC-2BCD-4836-F9F2AFF80732}"/>
              </a:ext>
            </a:extLst>
          </p:cNvPr>
          <p:cNvSpPr txBox="1"/>
          <p:nvPr/>
        </p:nvSpPr>
        <p:spPr>
          <a:xfrm>
            <a:off x="707245" y="1624106"/>
            <a:ext cx="10777499" cy="1323439"/>
          </a:xfrm>
          <a:prstGeom prst="rect">
            <a:avLst/>
          </a:prstGeom>
          <a:noFill/>
        </p:spPr>
        <p:txBody>
          <a:bodyPr wrap="square">
            <a:spAutoFit/>
          </a:bodyPr>
          <a:lstStyle/>
          <a:p>
            <a:pPr algn="just"/>
            <a:r>
              <a:rPr lang="es-MX" sz="2000" dirty="0">
                <a:latin typeface="Century Schoolbook" panose="02040604050505020304" pitchFamily="18" charset="0"/>
              </a:rPr>
              <a:t>Una neurona biológica es una célula nerviosa eléctricamente excitables e interconectadas dentro del cerebro que procesan y transmiten información a través de señales eléctricas y químicas. Estas neuronas están conectadas entre sí para formar una red neuronal en el cerebro. Una neurona se compone de tres partes: cuerpo celular, las dendritas y el axón.</a:t>
            </a:r>
          </a:p>
        </p:txBody>
      </p:sp>
      <p:pic>
        <p:nvPicPr>
          <p:cNvPr id="46" name="Imagen 45">
            <a:extLst>
              <a:ext uri="{FF2B5EF4-FFF2-40B4-BE49-F238E27FC236}">
                <a16:creationId xmlns:a16="http://schemas.microsoft.com/office/drawing/2014/main" id="{4F903160-49EC-DF64-2749-127CA3AE0C5B}"/>
              </a:ext>
            </a:extLst>
          </p:cNvPr>
          <p:cNvPicPr>
            <a:picLocks noChangeAspect="1"/>
          </p:cNvPicPr>
          <p:nvPr/>
        </p:nvPicPr>
        <p:blipFill>
          <a:blip r:embed="rId4"/>
          <a:stretch>
            <a:fillRect/>
          </a:stretch>
        </p:blipFill>
        <p:spPr>
          <a:xfrm>
            <a:off x="3394419" y="3427546"/>
            <a:ext cx="5403161" cy="3030344"/>
          </a:xfrm>
          <a:prstGeom prst="rect">
            <a:avLst/>
          </a:prstGeom>
          <a:ln w="28575">
            <a:solidFill>
              <a:srgbClr val="002060"/>
            </a:solidFill>
          </a:ln>
        </p:spPr>
      </p:pic>
    </p:spTree>
    <p:extLst>
      <p:ext uri="{BB962C8B-B14F-4D97-AF65-F5344CB8AC3E}">
        <p14:creationId xmlns:p14="http://schemas.microsoft.com/office/powerpoint/2010/main" val="1388622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Backpropagation</a:t>
            </a:r>
            <a:endParaRPr lang="es-MX" dirty="0"/>
          </a:p>
        </p:txBody>
      </p:sp>
      <p:sp>
        <p:nvSpPr>
          <p:cNvPr id="6" name="CuadroTexto 5">
            <a:extLst>
              <a:ext uri="{FF2B5EF4-FFF2-40B4-BE49-F238E27FC236}">
                <a16:creationId xmlns:a16="http://schemas.microsoft.com/office/drawing/2014/main" id="{3B5D8B6A-DCB2-9937-F94C-7921F2FA4B1B}"/>
              </a:ext>
            </a:extLst>
          </p:cNvPr>
          <p:cNvSpPr txBox="1"/>
          <p:nvPr/>
        </p:nvSpPr>
        <p:spPr>
          <a:xfrm>
            <a:off x="1103584" y="1567504"/>
            <a:ext cx="9905376" cy="2585323"/>
          </a:xfrm>
          <a:prstGeom prst="rect">
            <a:avLst/>
          </a:prstGeom>
          <a:noFill/>
        </p:spPr>
        <p:txBody>
          <a:bodyPr wrap="square">
            <a:spAutoFit/>
          </a:bodyPr>
          <a:lstStyle/>
          <a:p>
            <a:pPr algn="just"/>
            <a:r>
              <a:rPr lang="es-MX" dirty="0" err="1">
                <a:latin typeface="Century Schoolbook" panose="02040604050505020304" pitchFamily="18" charset="0"/>
              </a:rPr>
              <a:t>Backpropagation</a:t>
            </a:r>
            <a:r>
              <a:rPr lang="es-MX" dirty="0">
                <a:latin typeface="Century Schoolbook" panose="02040604050505020304" pitchFamily="18" charset="0"/>
              </a:rPr>
              <a:t> es el algoritmo que permite cuantificar la influencia que tiene cada peso y </a:t>
            </a:r>
            <a:r>
              <a:rPr lang="es-MX" dirty="0" err="1">
                <a:latin typeface="Century Schoolbook" panose="02040604050505020304" pitchFamily="18" charset="0"/>
              </a:rPr>
              <a:t>bias</a:t>
            </a:r>
            <a:r>
              <a:rPr lang="es-MX" dirty="0">
                <a:latin typeface="Century Schoolbook" panose="02040604050505020304" pitchFamily="18" charset="0"/>
              </a:rPr>
              <a:t> de la red en sus predicciones. Para conseguirlo, hace uso de la regla de la cadena para calcular el gradiente, que no es más que es el vector formado por las derivadas parciales de una función.</a:t>
            </a:r>
          </a:p>
          <a:p>
            <a:pPr algn="just"/>
            <a:endParaRPr lang="es-MX" dirty="0">
              <a:latin typeface="Century Schoolbook" panose="02040604050505020304" pitchFamily="18" charset="0"/>
            </a:endParaRPr>
          </a:p>
          <a:p>
            <a:pPr algn="just"/>
            <a:r>
              <a:rPr lang="es-MX" dirty="0">
                <a:latin typeface="Century Schoolbook" panose="02040604050505020304" pitchFamily="18" charset="0"/>
              </a:rPr>
              <a:t>En el caso de las redes, la derivada parcial del error respecto a un parámetro (peso o </a:t>
            </a:r>
            <a:r>
              <a:rPr lang="es-MX" dirty="0" err="1">
                <a:latin typeface="Century Schoolbook" panose="02040604050505020304" pitchFamily="18" charset="0"/>
              </a:rPr>
              <a:t>bias</a:t>
            </a:r>
            <a:r>
              <a:rPr lang="es-MX" dirty="0">
                <a:latin typeface="Century Schoolbook" panose="02040604050505020304" pitchFamily="18" charset="0"/>
              </a:rPr>
              <a:t>) mide cuanta "responsabilidad" ha tenido ese parámetro en el error cometido. Gracias a esto, se puede identificar qué pesos de la red hay que modificar para mejorarla. El siguiente paso necesario, es determinar cuánto y cómo modificarlos (optimización).</a:t>
            </a:r>
            <a:endParaRPr lang="es-MX" dirty="0">
              <a:solidFill>
                <a:srgbClr val="292929"/>
              </a:solidFill>
              <a:latin typeface="Century Schoolbook" panose="02040604050505020304" pitchFamily="18" charset="0"/>
            </a:endParaRPr>
          </a:p>
        </p:txBody>
      </p:sp>
    </p:spTree>
    <p:extLst>
      <p:ext uri="{BB962C8B-B14F-4D97-AF65-F5344CB8AC3E}">
        <p14:creationId xmlns:p14="http://schemas.microsoft.com/office/powerpoint/2010/main" val="2709833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Backpropagation</a:t>
            </a:r>
            <a:endParaRPr lang="es-MX" dirty="0"/>
          </a:p>
        </p:txBody>
      </p:sp>
      <p:sp>
        <p:nvSpPr>
          <p:cNvPr id="6" name="CuadroTexto 5">
            <a:extLst>
              <a:ext uri="{FF2B5EF4-FFF2-40B4-BE49-F238E27FC236}">
                <a16:creationId xmlns:a16="http://schemas.microsoft.com/office/drawing/2014/main" id="{3B5D8B6A-DCB2-9937-F94C-7921F2FA4B1B}"/>
              </a:ext>
            </a:extLst>
          </p:cNvPr>
          <p:cNvSpPr txBox="1"/>
          <p:nvPr/>
        </p:nvSpPr>
        <p:spPr>
          <a:xfrm>
            <a:off x="1103584" y="1567504"/>
            <a:ext cx="9905376" cy="2585323"/>
          </a:xfrm>
          <a:prstGeom prst="rect">
            <a:avLst/>
          </a:prstGeom>
          <a:noFill/>
        </p:spPr>
        <p:txBody>
          <a:bodyPr wrap="square">
            <a:spAutoFit/>
          </a:bodyPr>
          <a:lstStyle/>
          <a:p>
            <a:pPr algn="just"/>
            <a:r>
              <a:rPr lang="es-MX" dirty="0" err="1">
                <a:latin typeface="Century Schoolbook" panose="02040604050505020304" pitchFamily="18" charset="0"/>
              </a:rPr>
              <a:t>Backpropagation</a:t>
            </a:r>
            <a:r>
              <a:rPr lang="es-MX" dirty="0">
                <a:latin typeface="Century Schoolbook" panose="02040604050505020304" pitchFamily="18" charset="0"/>
              </a:rPr>
              <a:t> es el algoritmo que permite cuantificar la influencia que tiene cada peso y </a:t>
            </a:r>
            <a:r>
              <a:rPr lang="es-MX" dirty="0" err="1">
                <a:latin typeface="Century Schoolbook" panose="02040604050505020304" pitchFamily="18" charset="0"/>
              </a:rPr>
              <a:t>bias</a:t>
            </a:r>
            <a:r>
              <a:rPr lang="es-MX" dirty="0">
                <a:latin typeface="Century Schoolbook" panose="02040604050505020304" pitchFamily="18" charset="0"/>
              </a:rPr>
              <a:t> de la red en sus predicciones. Para conseguirlo, hace uso de la regla de la cadena para calcular el gradiente, que no es más que es el vector formado por las derivadas parciales de una función.</a:t>
            </a:r>
          </a:p>
          <a:p>
            <a:pPr algn="just"/>
            <a:endParaRPr lang="es-MX" dirty="0">
              <a:latin typeface="Century Schoolbook" panose="02040604050505020304" pitchFamily="18" charset="0"/>
            </a:endParaRPr>
          </a:p>
          <a:p>
            <a:pPr algn="just"/>
            <a:r>
              <a:rPr lang="es-MX" dirty="0">
                <a:latin typeface="Century Schoolbook" panose="02040604050505020304" pitchFamily="18" charset="0"/>
              </a:rPr>
              <a:t>En el caso de las redes, la derivada parcial del error respecto a un parámetro (peso o </a:t>
            </a:r>
            <a:r>
              <a:rPr lang="es-MX" dirty="0" err="1">
                <a:latin typeface="Century Schoolbook" panose="02040604050505020304" pitchFamily="18" charset="0"/>
              </a:rPr>
              <a:t>bias</a:t>
            </a:r>
            <a:r>
              <a:rPr lang="es-MX" dirty="0">
                <a:latin typeface="Century Schoolbook" panose="02040604050505020304" pitchFamily="18" charset="0"/>
              </a:rPr>
              <a:t>) mide cuanta "responsabilidad" ha tenido ese parámetro en el error cometido. Gracias a esto, se puede identificar qué pesos de la red hay que modificar para mejorarla. El siguiente paso necesario, es determinar cuánto y cómo modificarlos (optimización).</a:t>
            </a:r>
            <a:endParaRPr lang="es-MX" dirty="0">
              <a:solidFill>
                <a:srgbClr val="292929"/>
              </a:solidFill>
              <a:latin typeface="Century Schoolbook" panose="02040604050505020304" pitchFamily="18" charset="0"/>
            </a:endParaRPr>
          </a:p>
        </p:txBody>
      </p:sp>
    </p:spTree>
    <p:extLst>
      <p:ext uri="{BB962C8B-B14F-4D97-AF65-F5344CB8AC3E}">
        <p14:creationId xmlns:p14="http://schemas.microsoft.com/office/powerpoint/2010/main" val="2517115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Backpropagation</a:t>
            </a:r>
            <a:endParaRPr lang="es-MX" dirty="0"/>
          </a:p>
        </p:txBody>
      </p:sp>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3B5D8B6A-DCB2-9937-F94C-7921F2FA4B1B}"/>
                  </a:ext>
                </a:extLst>
              </p:cNvPr>
              <p:cNvSpPr txBox="1"/>
              <p:nvPr/>
            </p:nvSpPr>
            <p:spPr>
              <a:xfrm>
                <a:off x="7938053" y="1708688"/>
                <a:ext cx="3458817" cy="4256230"/>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𝑎</m:t>
                          </m:r>
                        </m:e>
                        <m:sup>
                          <m:r>
                            <a:rPr lang="es-MX" b="0" i="1" smtClean="0">
                              <a:latin typeface="Cambria Math" panose="02040503050406030204" pitchFamily="18" charset="0"/>
                            </a:rPr>
                            <m:t>𝑖</m:t>
                          </m:r>
                        </m:sup>
                      </m:sSup>
                      <m:r>
                        <a:rPr lang="es-MX" b="0" i="1" smtClean="0">
                          <a:latin typeface="Cambria Math" panose="02040503050406030204" pitchFamily="18" charset="0"/>
                        </a:rPr>
                        <m:t>, </m:t>
                      </m:r>
                      <m:r>
                        <a:rPr lang="es-MX" b="0" i="1" smtClean="0">
                          <a:latin typeface="Cambria Math" panose="02040503050406030204" pitchFamily="18" charset="0"/>
                        </a:rPr>
                        <m:t>𝑖</m:t>
                      </m:r>
                      <m:r>
                        <a:rPr lang="es-MX" b="0" i="1" smtClean="0">
                          <a:latin typeface="Cambria Math" panose="02040503050406030204" pitchFamily="18" charset="0"/>
                        </a:rPr>
                        <m:t>∈1,2,3,4</m:t>
                      </m:r>
                    </m:oMath>
                  </m:oMathPara>
                </a14:m>
                <a:endParaRPr lang="es-MX" b="0" dirty="0">
                  <a:latin typeface="Century Schoolbook" panose="02040604050505020304" pitchFamily="18" charset="0"/>
                </a:endParaRPr>
              </a:p>
              <a:p>
                <a:pPr algn="just"/>
                <a:endParaRPr lang="es-MX" dirty="0">
                  <a:latin typeface="Century Schoolbook" panose="02040604050505020304" pitchFamily="18" charset="0"/>
                </a:endParaRPr>
              </a:p>
              <a:p>
                <a:pPr algn="just"/>
                <a:r>
                  <a:rPr lang="es-MX" dirty="0">
                    <a:latin typeface="Century Schoolbook" panose="02040604050505020304" pitchFamily="18" charset="0"/>
                  </a:rPr>
                  <a:t>Para capas ocultas l=2:</a:t>
                </a:r>
              </a:p>
              <a:p>
                <a:pPr algn="just"/>
                <a:endParaRPr lang="es-MX" dirty="0">
                  <a:latin typeface="Century Schoolbook" panose="02040604050505020304" pitchFamily="18" charset="0"/>
                </a:endParaRPr>
              </a:p>
              <a:p>
                <a:pPr algn="just"/>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𝑧</m:t>
                          </m:r>
                        </m:e>
                        <m:sup>
                          <m:r>
                            <a:rPr lang="es-MX" b="0" i="1" smtClean="0">
                              <a:latin typeface="Cambria Math" panose="02040503050406030204" pitchFamily="18" charset="0"/>
                            </a:rPr>
                            <m:t>2</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𝑤</m:t>
                          </m:r>
                        </m:e>
                        <m:sup>
                          <m:r>
                            <a:rPr lang="es-MX" b="0" i="1" smtClean="0">
                              <a:latin typeface="Cambria Math" panose="02040503050406030204" pitchFamily="18" charset="0"/>
                            </a:rPr>
                            <m:t>1</m:t>
                          </m:r>
                        </m:sup>
                      </m:sSup>
                      <m:r>
                        <a:rPr lang="es-MX" b="0" i="1" smtClean="0">
                          <a:latin typeface="Cambria Math" panose="02040503050406030204" pitchFamily="18" charset="0"/>
                        </a:rPr>
                        <m:t>𝑥</m:t>
                      </m:r>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𝑏</m:t>
                          </m:r>
                        </m:e>
                        <m:sup>
                          <m:r>
                            <a:rPr lang="es-MX" b="0" i="1" smtClean="0">
                              <a:latin typeface="Cambria Math" panose="02040503050406030204" pitchFamily="18" charset="0"/>
                            </a:rPr>
                            <m:t>1</m:t>
                          </m:r>
                        </m:sup>
                      </m:sSup>
                    </m:oMath>
                  </m:oMathPara>
                </a14:m>
                <a:endParaRPr lang="es-MX" b="0" dirty="0">
                  <a:latin typeface="Century Schoolbook" panose="02040604050505020304" pitchFamily="18" charset="0"/>
                </a:endParaRPr>
              </a:p>
              <a:p>
                <a:pPr algn="just"/>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𝑎</m:t>
                          </m:r>
                        </m:e>
                        <m:sup>
                          <m:r>
                            <a:rPr lang="es-MX" b="0" i="1" smtClean="0">
                              <a:latin typeface="Cambria Math" panose="02040503050406030204" pitchFamily="18" charset="0"/>
                            </a:rPr>
                            <m:t>2</m:t>
                          </m:r>
                        </m:sup>
                      </m:sSup>
                      <m:r>
                        <a:rPr lang="es-MX" b="0" i="1" smtClean="0">
                          <a:latin typeface="Cambria Math" panose="02040503050406030204" pitchFamily="18" charset="0"/>
                        </a:rPr>
                        <m:t>=</m:t>
                      </m:r>
                      <m:r>
                        <a:rPr lang="es-MX" b="0" i="1" smtClean="0">
                          <a:latin typeface="Cambria Math" panose="02040503050406030204" pitchFamily="18" charset="0"/>
                        </a:rPr>
                        <m:t>𝑓</m:t>
                      </m:r>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𝑧</m:t>
                          </m:r>
                        </m:e>
                        <m:sup>
                          <m:r>
                            <a:rPr lang="es-MX" b="0" i="1" smtClean="0">
                              <a:latin typeface="Cambria Math" panose="02040503050406030204" pitchFamily="18" charset="0"/>
                            </a:rPr>
                            <m:t>2</m:t>
                          </m:r>
                        </m:sup>
                      </m:sSup>
                      <m:r>
                        <a:rPr lang="es-MX" b="0" i="1" smtClean="0">
                          <a:latin typeface="Cambria Math" panose="02040503050406030204" pitchFamily="18" charset="0"/>
                        </a:rPr>
                        <m:t>)</m:t>
                      </m:r>
                    </m:oMath>
                  </m:oMathPara>
                </a14:m>
                <a:endParaRPr lang="es-MX" b="0" dirty="0">
                  <a:latin typeface="Century Schoolbook" panose="02040604050505020304" pitchFamily="18" charset="0"/>
                </a:endParaRPr>
              </a:p>
              <a:p>
                <a:pPr algn="just"/>
                <a:endParaRPr lang="es-MX" dirty="0">
                  <a:latin typeface="Century Schoolbook" panose="02040604050505020304" pitchFamily="18" charset="0"/>
                </a:endParaRPr>
              </a:p>
              <a:p>
                <a:pPr algn="just"/>
                <a:r>
                  <a:rPr lang="es-MX" dirty="0">
                    <a:latin typeface="Century Schoolbook" panose="02040604050505020304" pitchFamily="18" charset="0"/>
                  </a:rPr>
                  <a:t>Para capas ocultas l=3:</a:t>
                </a:r>
              </a:p>
              <a:p>
                <a:pPr algn="just"/>
                <a:endParaRPr lang="es-MX" dirty="0">
                  <a:latin typeface="Century Schoolbook" panose="02040604050505020304" pitchFamily="18" charset="0"/>
                </a:endParaRPr>
              </a:p>
              <a:p>
                <a:pPr algn="just"/>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𝑧</m:t>
                          </m:r>
                        </m:e>
                        <m:sup>
                          <m:r>
                            <a:rPr lang="es-MX" b="0" i="1" smtClean="0">
                              <a:latin typeface="Cambria Math" panose="02040503050406030204" pitchFamily="18" charset="0"/>
                            </a:rPr>
                            <m:t>3</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𝑤</m:t>
                          </m:r>
                        </m:e>
                        <m:sup>
                          <m:r>
                            <a:rPr lang="es-MX" b="0" i="1" smtClean="0">
                              <a:latin typeface="Cambria Math" panose="02040503050406030204" pitchFamily="18" charset="0"/>
                            </a:rPr>
                            <m:t>2</m:t>
                          </m:r>
                        </m:sup>
                      </m:sSup>
                      <m:sSup>
                        <m:sSupPr>
                          <m:ctrlPr>
                            <a:rPr lang="es-MX" b="0" i="1" smtClean="0">
                              <a:latin typeface="Cambria Math" panose="02040503050406030204" pitchFamily="18" charset="0"/>
                            </a:rPr>
                          </m:ctrlPr>
                        </m:sSupPr>
                        <m:e>
                          <m:r>
                            <a:rPr lang="es-MX" b="0" i="1" smtClean="0">
                              <a:latin typeface="Cambria Math" panose="02040503050406030204" pitchFamily="18" charset="0"/>
                            </a:rPr>
                            <m:t>𝑎</m:t>
                          </m:r>
                        </m:e>
                        <m:sup>
                          <m:r>
                            <a:rPr lang="es-MX" b="0" i="1" smtClean="0">
                              <a:latin typeface="Cambria Math" panose="02040503050406030204" pitchFamily="18" charset="0"/>
                            </a:rPr>
                            <m:t>2</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𝑏</m:t>
                          </m:r>
                        </m:e>
                        <m:sup>
                          <m:r>
                            <a:rPr lang="es-MX" b="0" i="1" smtClean="0">
                              <a:latin typeface="Cambria Math" panose="02040503050406030204" pitchFamily="18" charset="0"/>
                            </a:rPr>
                            <m:t>2</m:t>
                          </m:r>
                        </m:sup>
                      </m:sSup>
                    </m:oMath>
                  </m:oMathPara>
                </a14:m>
                <a:endParaRPr lang="es-MX" b="0" dirty="0">
                  <a:latin typeface="Century Schoolbook" panose="02040604050505020304" pitchFamily="18" charset="0"/>
                </a:endParaRPr>
              </a:p>
              <a:p>
                <a:pPr algn="just"/>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𝑎</m:t>
                          </m:r>
                        </m:e>
                        <m:sup>
                          <m:r>
                            <a:rPr lang="es-MX" b="0" i="1" smtClean="0">
                              <a:latin typeface="Cambria Math" panose="02040503050406030204" pitchFamily="18" charset="0"/>
                            </a:rPr>
                            <m:t>3</m:t>
                          </m:r>
                        </m:sup>
                      </m:sSup>
                      <m:r>
                        <a:rPr lang="es-MX" b="0" i="1" smtClean="0">
                          <a:latin typeface="Cambria Math" panose="02040503050406030204" pitchFamily="18" charset="0"/>
                        </a:rPr>
                        <m:t>=</m:t>
                      </m:r>
                      <m:r>
                        <a:rPr lang="es-MX" b="0" i="1" smtClean="0">
                          <a:latin typeface="Cambria Math" panose="02040503050406030204" pitchFamily="18" charset="0"/>
                        </a:rPr>
                        <m:t>𝑓</m:t>
                      </m:r>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𝑧</m:t>
                          </m:r>
                        </m:e>
                        <m:sup>
                          <m:r>
                            <a:rPr lang="es-MX" b="0" i="1" smtClean="0">
                              <a:latin typeface="Cambria Math" panose="02040503050406030204" pitchFamily="18" charset="0"/>
                            </a:rPr>
                            <m:t>3</m:t>
                          </m:r>
                        </m:sup>
                      </m:sSup>
                      <m:r>
                        <a:rPr lang="es-MX" b="0" i="1" smtClean="0">
                          <a:latin typeface="Cambria Math" panose="02040503050406030204" pitchFamily="18" charset="0"/>
                        </a:rPr>
                        <m:t>)</m:t>
                      </m:r>
                    </m:oMath>
                  </m:oMathPara>
                </a14:m>
                <a:endParaRPr lang="es-MX" dirty="0">
                  <a:latin typeface="Century Schoolbook" panose="02040604050505020304" pitchFamily="18" charset="0"/>
                </a:endParaRPr>
              </a:p>
              <a:p>
                <a:pPr algn="just"/>
                <a:endParaRPr lang="es-MX" dirty="0">
                  <a:latin typeface="Century Schoolbook" panose="02040604050505020304" pitchFamily="18" charset="0"/>
                </a:endParaRPr>
              </a:p>
              <a:p>
                <a:pPr algn="just"/>
                <a:r>
                  <a:rPr lang="es-MX" dirty="0">
                    <a:latin typeface="Century Schoolbook" panose="02040604050505020304" pitchFamily="18" charset="0"/>
                  </a:rPr>
                  <a:t>Para la capa de  salida:</a:t>
                </a:r>
              </a:p>
              <a:p>
                <a:pPr algn="just"/>
                <a:endParaRPr lang="es-MX" dirty="0">
                  <a:latin typeface="Century Schoolbook" panose="02040604050505020304" pitchFamily="18" charset="0"/>
                </a:endParaRPr>
              </a:p>
              <a:p>
                <a:pPr algn="just"/>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𝑠</m:t>
                          </m:r>
                          <m:r>
                            <a:rPr lang="es-MX" b="0" i="1" smtClean="0">
                              <a:latin typeface="Cambria Math" panose="02040503050406030204" pitchFamily="18" charset="0"/>
                            </a:rPr>
                            <m:t>= </m:t>
                          </m:r>
                          <m:r>
                            <a:rPr lang="es-MX" b="0" i="1" smtClean="0">
                              <a:latin typeface="Cambria Math" panose="02040503050406030204" pitchFamily="18" charset="0"/>
                            </a:rPr>
                            <m:t>𝑎</m:t>
                          </m:r>
                        </m:e>
                        <m:sup>
                          <m:r>
                            <a:rPr lang="es-MX" b="0" i="1" smtClean="0">
                              <a:latin typeface="Cambria Math" panose="02040503050406030204" pitchFamily="18" charset="0"/>
                            </a:rPr>
                            <m:t>3</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𝑤</m:t>
                          </m:r>
                        </m:e>
                        <m:sup>
                          <m:r>
                            <a:rPr lang="es-MX" b="0" i="1" smtClean="0">
                              <a:latin typeface="Cambria Math" panose="02040503050406030204" pitchFamily="18" charset="0"/>
                            </a:rPr>
                            <m:t>3</m:t>
                          </m:r>
                        </m:sup>
                      </m:sSup>
                    </m:oMath>
                  </m:oMathPara>
                </a14:m>
                <a:endParaRPr lang="es-MX" dirty="0">
                  <a:latin typeface="Century Schoolbook" panose="02040604050505020304" pitchFamily="18" charset="0"/>
                </a:endParaRPr>
              </a:p>
            </p:txBody>
          </p:sp>
        </mc:Choice>
        <mc:Fallback>
          <p:sp>
            <p:nvSpPr>
              <p:cNvPr id="6" name="CuadroTexto 5">
                <a:extLst>
                  <a:ext uri="{FF2B5EF4-FFF2-40B4-BE49-F238E27FC236}">
                    <a16:creationId xmlns:a16="http://schemas.microsoft.com/office/drawing/2014/main" id="{3B5D8B6A-DCB2-9937-F94C-7921F2FA4B1B}"/>
                  </a:ext>
                </a:extLst>
              </p:cNvPr>
              <p:cNvSpPr txBox="1">
                <a:spLocks noRot="1" noChangeAspect="1" noMove="1" noResize="1" noEditPoints="1" noAdjustHandles="1" noChangeArrowheads="1" noChangeShapeType="1" noTextEdit="1"/>
              </p:cNvSpPr>
              <p:nvPr/>
            </p:nvSpPr>
            <p:spPr>
              <a:xfrm>
                <a:off x="7938053" y="1708688"/>
                <a:ext cx="3458817" cy="4256230"/>
              </a:xfrm>
              <a:prstGeom prst="rect">
                <a:avLst/>
              </a:prstGeom>
              <a:blipFill>
                <a:blip r:embed="rId4"/>
                <a:stretch>
                  <a:fillRect l="-1408"/>
                </a:stretch>
              </a:blipFill>
            </p:spPr>
            <p:txBody>
              <a:bodyPr/>
              <a:lstStyle/>
              <a:p>
                <a:r>
                  <a:rPr lang="es-MX">
                    <a:noFill/>
                  </a:rPr>
                  <a:t> </a:t>
                </a:r>
              </a:p>
            </p:txBody>
          </p:sp>
        </mc:Fallback>
      </mc:AlternateContent>
      <p:pic>
        <p:nvPicPr>
          <p:cNvPr id="8" name="Imagen 7">
            <a:extLst>
              <a:ext uri="{FF2B5EF4-FFF2-40B4-BE49-F238E27FC236}">
                <a16:creationId xmlns:a16="http://schemas.microsoft.com/office/drawing/2014/main" id="{D8C69BB5-2161-22A1-8247-C91D5E7B973C}"/>
              </a:ext>
            </a:extLst>
          </p:cNvPr>
          <p:cNvPicPr>
            <a:picLocks noChangeAspect="1"/>
          </p:cNvPicPr>
          <p:nvPr/>
        </p:nvPicPr>
        <p:blipFill>
          <a:blip r:embed="rId5"/>
          <a:stretch>
            <a:fillRect/>
          </a:stretch>
        </p:blipFill>
        <p:spPr>
          <a:xfrm>
            <a:off x="1017281" y="2469902"/>
            <a:ext cx="5940111" cy="2733802"/>
          </a:xfrm>
          <a:prstGeom prst="rect">
            <a:avLst/>
          </a:prstGeom>
          <a:noFill/>
          <a:ln w="38100">
            <a:solidFill>
              <a:srgbClr val="002060"/>
            </a:solidFill>
          </a:ln>
        </p:spPr>
      </p:pic>
    </p:spTree>
    <p:extLst>
      <p:ext uri="{BB962C8B-B14F-4D97-AF65-F5344CB8AC3E}">
        <p14:creationId xmlns:p14="http://schemas.microsoft.com/office/powerpoint/2010/main" val="3689053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Backpropagation</a:t>
            </a:r>
            <a:endParaRPr lang="es-MX" dirty="0"/>
          </a:p>
        </p:txBody>
      </p:sp>
      <p:sp>
        <p:nvSpPr>
          <p:cNvPr id="6" name="CuadroTexto 5">
            <a:extLst>
              <a:ext uri="{FF2B5EF4-FFF2-40B4-BE49-F238E27FC236}">
                <a16:creationId xmlns:a16="http://schemas.microsoft.com/office/drawing/2014/main" id="{3B5D8B6A-DCB2-9937-F94C-7921F2FA4B1B}"/>
              </a:ext>
            </a:extLst>
          </p:cNvPr>
          <p:cNvSpPr txBox="1"/>
          <p:nvPr/>
        </p:nvSpPr>
        <p:spPr>
          <a:xfrm>
            <a:off x="1432564" y="1503207"/>
            <a:ext cx="9326869" cy="1200329"/>
          </a:xfrm>
          <a:prstGeom prst="rect">
            <a:avLst/>
          </a:prstGeom>
          <a:noFill/>
        </p:spPr>
        <p:txBody>
          <a:bodyPr wrap="square">
            <a:spAutoFit/>
          </a:bodyPr>
          <a:lstStyle/>
          <a:p>
            <a:pPr algn="just"/>
            <a:r>
              <a:rPr lang="es-MX" b="0" dirty="0">
                <a:latin typeface="Cambria Math" panose="02040503050406030204" pitchFamily="18" charset="0"/>
              </a:rPr>
              <a:t>Derivada de la función de Coste respecto al peso</a:t>
            </a:r>
          </a:p>
          <a:p>
            <a:pPr algn="just"/>
            <a:endParaRPr lang="es-MX" b="0" dirty="0">
              <a:latin typeface="Cambria Math" panose="02040503050406030204" pitchFamily="18" charset="0"/>
            </a:endParaRPr>
          </a:p>
          <a:p>
            <a:pPr algn="just"/>
            <a:r>
              <a:rPr lang="es-MX" b="0" dirty="0">
                <a:latin typeface="Cambria Math" panose="02040503050406030204" pitchFamily="18" charset="0"/>
              </a:rPr>
              <a:t>Se puede expresar con la regla de la cadena, multiplicando la derivada del Coste respecto a la suma ponderada (z) por la derivada de (z) respecto al valor del peso (</a:t>
            </a:r>
            <a:r>
              <a:rPr lang="es-MX" b="0" i="1" dirty="0">
                <a:latin typeface="Cambria Math" panose="02040503050406030204" pitchFamily="18" charset="0"/>
              </a:rPr>
              <a:t>w)</a:t>
            </a:r>
          </a:p>
        </p:txBody>
      </p:sp>
      <p:pic>
        <p:nvPicPr>
          <p:cNvPr id="5" name="Imagen 4">
            <a:extLst>
              <a:ext uri="{FF2B5EF4-FFF2-40B4-BE49-F238E27FC236}">
                <a16:creationId xmlns:a16="http://schemas.microsoft.com/office/drawing/2014/main" id="{8C755433-958B-4F03-838E-562EA30211B0}"/>
              </a:ext>
            </a:extLst>
          </p:cNvPr>
          <p:cNvPicPr>
            <a:picLocks noChangeAspect="1"/>
          </p:cNvPicPr>
          <p:nvPr/>
        </p:nvPicPr>
        <p:blipFill>
          <a:blip r:embed="rId4"/>
          <a:stretch>
            <a:fillRect/>
          </a:stretch>
        </p:blipFill>
        <p:spPr>
          <a:xfrm>
            <a:off x="4782379" y="2712075"/>
            <a:ext cx="2362200" cy="800100"/>
          </a:xfrm>
          <a:prstGeom prst="rect">
            <a:avLst/>
          </a:prstGeom>
        </p:spPr>
      </p:pic>
      <p:sp>
        <p:nvSpPr>
          <p:cNvPr id="7" name="CuadroTexto 6">
            <a:extLst>
              <a:ext uri="{FF2B5EF4-FFF2-40B4-BE49-F238E27FC236}">
                <a16:creationId xmlns:a16="http://schemas.microsoft.com/office/drawing/2014/main" id="{46F443FE-A810-F62B-2560-8EE90B2E64F4}"/>
              </a:ext>
            </a:extLst>
          </p:cNvPr>
          <p:cNvSpPr txBox="1"/>
          <p:nvPr/>
        </p:nvSpPr>
        <p:spPr>
          <a:xfrm>
            <a:off x="1432564" y="3685485"/>
            <a:ext cx="3238500" cy="369332"/>
          </a:xfrm>
          <a:prstGeom prst="rect">
            <a:avLst/>
          </a:prstGeom>
          <a:noFill/>
        </p:spPr>
        <p:txBody>
          <a:bodyPr wrap="square">
            <a:spAutoFit/>
          </a:bodyPr>
          <a:lstStyle>
            <a:defPPr rtl="0">
              <a:defRPr lang="es-es"/>
            </a:defPPr>
            <a:lvl1pPr algn="just">
              <a:defRPr b="0">
                <a:latin typeface="Cambria Math" panose="02040503050406030204" pitchFamily="18" charset="0"/>
              </a:defRPr>
            </a:lvl1pPr>
          </a:lstStyle>
          <a:p>
            <a:r>
              <a:rPr lang="es-MX" dirty="0"/>
              <a:t>Por definición sabemos que</a:t>
            </a:r>
          </a:p>
        </p:txBody>
      </p:sp>
      <p:pic>
        <p:nvPicPr>
          <p:cNvPr id="10" name="Imagen 9">
            <a:extLst>
              <a:ext uri="{FF2B5EF4-FFF2-40B4-BE49-F238E27FC236}">
                <a16:creationId xmlns:a16="http://schemas.microsoft.com/office/drawing/2014/main" id="{508324D2-F76C-CCB1-35C8-8E600154F5C2}"/>
              </a:ext>
            </a:extLst>
          </p:cNvPr>
          <p:cNvPicPr>
            <a:picLocks noChangeAspect="1"/>
          </p:cNvPicPr>
          <p:nvPr/>
        </p:nvPicPr>
        <p:blipFill>
          <a:blip r:embed="rId5"/>
          <a:stretch>
            <a:fillRect/>
          </a:stretch>
        </p:blipFill>
        <p:spPr>
          <a:xfrm>
            <a:off x="4704195" y="3569735"/>
            <a:ext cx="3238500" cy="676275"/>
          </a:xfrm>
          <a:prstGeom prst="rect">
            <a:avLst/>
          </a:prstGeom>
        </p:spPr>
      </p:pic>
      <p:sp>
        <p:nvSpPr>
          <p:cNvPr id="11" name="CuadroTexto 10">
            <a:extLst>
              <a:ext uri="{FF2B5EF4-FFF2-40B4-BE49-F238E27FC236}">
                <a16:creationId xmlns:a16="http://schemas.microsoft.com/office/drawing/2014/main" id="{05F643CB-588E-4619-DB4E-BBF4C4F0629E}"/>
              </a:ext>
            </a:extLst>
          </p:cNvPr>
          <p:cNvSpPr txBox="1"/>
          <p:nvPr/>
        </p:nvSpPr>
        <p:spPr>
          <a:xfrm>
            <a:off x="1432564" y="4774040"/>
            <a:ext cx="3238500" cy="369332"/>
          </a:xfrm>
          <a:prstGeom prst="rect">
            <a:avLst/>
          </a:prstGeom>
          <a:noFill/>
        </p:spPr>
        <p:txBody>
          <a:bodyPr wrap="square">
            <a:spAutoFit/>
          </a:bodyPr>
          <a:lstStyle>
            <a:defPPr rtl="0">
              <a:defRPr lang="es-es"/>
            </a:defPPr>
            <a:lvl1pPr algn="just">
              <a:defRPr b="0">
                <a:latin typeface="Cambria Math" panose="02040503050406030204" pitchFamily="18" charset="0"/>
              </a:defRPr>
            </a:lvl1pPr>
          </a:lstStyle>
          <a:p>
            <a:r>
              <a:rPr lang="es-MX" dirty="0"/>
              <a:t>Su derivada quedaría </a:t>
            </a:r>
          </a:p>
        </p:txBody>
      </p:sp>
      <p:pic>
        <p:nvPicPr>
          <p:cNvPr id="13" name="Imagen 12">
            <a:extLst>
              <a:ext uri="{FF2B5EF4-FFF2-40B4-BE49-F238E27FC236}">
                <a16:creationId xmlns:a16="http://schemas.microsoft.com/office/drawing/2014/main" id="{7164FD6C-EC66-927F-BF0D-E4A74BCB1448}"/>
              </a:ext>
            </a:extLst>
          </p:cNvPr>
          <p:cNvPicPr>
            <a:picLocks noChangeAspect="1"/>
          </p:cNvPicPr>
          <p:nvPr/>
        </p:nvPicPr>
        <p:blipFill>
          <a:blip r:embed="rId6"/>
          <a:stretch>
            <a:fillRect/>
          </a:stretch>
        </p:blipFill>
        <p:spPr>
          <a:xfrm>
            <a:off x="4887416" y="4453881"/>
            <a:ext cx="1676400" cy="1009650"/>
          </a:xfrm>
          <a:prstGeom prst="rect">
            <a:avLst/>
          </a:prstGeom>
        </p:spPr>
      </p:pic>
      <p:pic>
        <p:nvPicPr>
          <p:cNvPr id="15" name="Imagen 14">
            <a:extLst>
              <a:ext uri="{FF2B5EF4-FFF2-40B4-BE49-F238E27FC236}">
                <a16:creationId xmlns:a16="http://schemas.microsoft.com/office/drawing/2014/main" id="{DF89DFCC-4363-BB26-0CD6-1DCF8C287520}"/>
              </a:ext>
            </a:extLst>
          </p:cNvPr>
          <p:cNvPicPr>
            <a:picLocks noChangeAspect="1"/>
          </p:cNvPicPr>
          <p:nvPr/>
        </p:nvPicPr>
        <p:blipFill>
          <a:blip r:embed="rId7"/>
          <a:stretch>
            <a:fillRect/>
          </a:stretch>
        </p:blipFill>
        <p:spPr>
          <a:xfrm>
            <a:off x="4742295" y="5356599"/>
            <a:ext cx="2324100" cy="895350"/>
          </a:xfrm>
          <a:prstGeom prst="rect">
            <a:avLst/>
          </a:prstGeom>
        </p:spPr>
      </p:pic>
    </p:spTree>
    <p:extLst>
      <p:ext uri="{BB962C8B-B14F-4D97-AF65-F5344CB8AC3E}">
        <p14:creationId xmlns:p14="http://schemas.microsoft.com/office/powerpoint/2010/main" val="1114126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Backpropagation</a:t>
            </a:r>
            <a:endParaRPr lang="es-MX" dirty="0"/>
          </a:p>
        </p:txBody>
      </p:sp>
      <p:sp>
        <p:nvSpPr>
          <p:cNvPr id="6" name="CuadroTexto 5">
            <a:extLst>
              <a:ext uri="{FF2B5EF4-FFF2-40B4-BE49-F238E27FC236}">
                <a16:creationId xmlns:a16="http://schemas.microsoft.com/office/drawing/2014/main" id="{3B5D8B6A-DCB2-9937-F94C-7921F2FA4B1B}"/>
              </a:ext>
            </a:extLst>
          </p:cNvPr>
          <p:cNvSpPr txBox="1"/>
          <p:nvPr/>
        </p:nvSpPr>
        <p:spPr>
          <a:xfrm>
            <a:off x="1432564" y="1503207"/>
            <a:ext cx="9326869" cy="1200329"/>
          </a:xfrm>
          <a:prstGeom prst="rect">
            <a:avLst/>
          </a:prstGeom>
          <a:noFill/>
        </p:spPr>
        <p:txBody>
          <a:bodyPr wrap="square">
            <a:spAutoFit/>
          </a:bodyPr>
          <a:lstStyle/>
          <a:p>
            <a:pPr algn="just"/>
            <a:r>
              <a:rPr lang="es-MX" b="0" dirty="0">
                <a:latin typeface="Cambria Math" panose="02040503050406030204" pitchFamily="18" charset="0"/>
              </a:rPr>
              <a:t>Derivada de la función de Coste respecto al peso</a:t>
            </a:r>
          </a:p>
          <a:p>
            <a:pPr algn="just"/>
            <a:endParaRPr lang="es-MX" b="0" dirty="0">
              <a:latin typeface="Cambria Math" panose="02040503050406030204" pitchFamily="18" charset="0"/>
            </a:endParaRPr>
          </a:p>
          <a:p>
            <a:pPr algn="just"/>
            <a:r>
              <a:rPr lang="es-MX" b="0" dirty="0">
                <a:latin typeface="Cambria Math" panose="02040503050406030204" pitchFamily="18" charset="0"/>
              </a:rPr>
              <a:t>Se puede expresar con la regla de la cadena, multiplicando la derivada del Coste respecto a la suma ponderada (z) por la derivada de (z) respecto al valor del peso (</a:t>
            </a:r>
            <a:r>
              <a:rPr lang="es-MX" b="0" i="1" dirty="0">
                <a:latin typeface="Cambria Math" panose="02040503050406030204" pitchFamily="18" charset="0"/>
              </a:rPr>
              <a:t>w)</a:t>
            </a:r>
          </a:p>
        </p:txBody>
      </p:sp>
      <p:pic>
        <p:nvPicPr>
          <p:cNvPr id="5" name="Imagen 4">
            <a:extLst>
              <a:ext uri="{FF2B5EF4-FFF2-40B4-BE49-F238E27FC236}">
                <a16:creationId xmlns:a16="http://schemas.microsoft.com/office/drawing/2014/main" id="{8C755433-958B-4F03-838E-562EA30211B0}"/>
              </a:ext>
            </a:extLst>
          </p:cNvPr>
          <p:cNvPicPr>
            <a:picLocks noChangeAspect="1"/>
          </p:cNvPicPr>
          <p:nvPr/>
        </p:nvPicPr>
        <p:blipFill>
          <a:blip r:embed="rId4"/>
          <a:stretch>
            <a:fillRect/>
          </a:stretch>
        </p:blipFill>
        <p:spPr>
          <a:xfrm>
            <a:off x="4782379" y="2712075"/>
            <a:ext cx="2362200" cy="800100"/>
          </a:xfrm>
          <a:prstGeom prst="rect">
            <a:avLst/>
          </a:prstGeom>
        </p:spPr>
      </p:pic>
      <p:sp>
        <p:nvSpPr>
          <p:cNvPr id="7" name="CuadroTexto 6">
            <a:extLst>
              <a:ext uri="{FF2B5EF4-FFF2-40B4-BE49-F238E27FC236}">
                <a16:creationId xmlns:a16="http://schemas.microsoft.com/office/drawing/2014/main" id="{46F443FE-A810-F62B-2560-8EE90B2E64F4}"/>
              </a:ext>
            </a:extLst>
          </p:cNvPr>
          <p:cNvSpPr txBox="1"/>
          <p:nvPr/>
        </p:nvSpPr>
        <p:spPr>
          <a:xfrm>
            <a:off x="1432564" y="3685485"/>
            <a:ext cx="3238500" cy="369332"/>
          </a:xfrm>
          <a:prstGeom prst="rect">
            <a:avLst/>
          </a:prstGeom>
          <a:noFill/>
        </p:spPr>
        <p:txBody>
          <a:bodyPr wrap="square">
            <a:spAutoFit/>
          </a:bodyPr>
          <a:lstStyle>
            <a:defPPr rtl="0">
              <a:defRPr lang="es-es"/>
            </a:defPPr>
            <a:lvl1pPr algn="just">
              <a:defRPr b="0">
                <a:latin typeface="Cambria Math" panose="02040503050406030204" pitchFamily="18" charset="0"/>
              </a:defRPr>
            </a:lvl1pPr>
          </a:lstStyle>
          <a:p>
            <a:r>
              <a:rPr lang="es-MX" dirty="0"/>
              <a:t>Por definición sabemos que</a:t>
            </a:r>
          </a:p>
        </p:txBody>
      </p:sp>
      <p:pic>
        <p:nvPicPr>
          <p:cNvPr id="10" name="Imagen 9">
            <a:extLst>
              <a:ext uri="{FF2B5EF4-FFF2-40B4-BE49-F238E27FC236}">
                <a16:creationId xmlns:a16="http://schemas.microsoft.com/office/drawing/2014/main" id="{508324D2-F76C-CCB1-35C8-8E600154F5C2}"/>
              </a:ext>
            </a:extLst>
          </p:cNvPr>
          <p:cNvPicPr>
            <a:picLocks noChangeAspect="1"/>
          </p:cNvPicPr>
          <p:nvPr/>
        </p:nvPicPr>
        <p:blipFill>
          <a:blip r:embed="rId5"/>
          <a:stretch>
            <a:fillRect/>
          </a:stretch>
        </p:blipFill>
        <p:spPr>
          <a:xfrm>
            <a:off x="4704195" y="3569735"/>
            <a:ext cx="3238500" cy="676275"/>
          </a:xfrm>
          <a:prstGeom prst="rect">
            <a:avLst/>
          </a:prstGeom>
        </p:spPr>
      </p:pic>
      <p:sp>
        <p:nvSpPr>
          <p:cNvPr id="11" name="CuadroTexto 10">
            <a:extLst>
              <a:ext uri="{FF2B5EF4-FFF2-40B4-BE49-F238E27FC236}">
                <a16:creationId xmlns:a16="http://schemas.microsoft.com/office/drawing/2014/main" id="{05F643CB-588E-4619-DB4E-BBF4C4F0629E}"/>
              </a:ext>
            </a:extLst>
          </p:cNvPr>
          <p:cNvSpPr txBox="1"/>
          <p:nvPr/>
        </p:nvSpPr>
        <p:spPr>
          <a:xfrm>
            <a:off x="1432564" y="4774040"/>
            <a:ext cx="3238500" cy="369332"/>
          </a:xfrm>
          <a:prstGeom prst="rect">
            <a:avLst/>
          </a:prstGeom>
          <a:noFill/>
        </p:spPr>
        <p:txBody>
          <a:bodyPr wrap="square">
            <a:spAutoFit/>
          </a:bodyPr>
          <a:lstStyle>
            <a:defPPr rtl="0">
              <a:defRPr lang="es-es"/>
            </a:defPPr>
            <a:lvl1pPr algn="just">
              <a:defRPr b="0">
                <a:latin typeface="Cambria Math" panose="02040503050406030204" pitchFamily="18" charset="0"/>
              </a:defRPr>
            </a:lvl1pPr>
          </a:lstStyle>
          <a:p>
            <a:r>
              <a:rPr lang="es-MX" dirty="0"/>
              <a:t>Su derivada quedaría </a:t>
            </a:r>
          </a:p>
        </p:txBody>
      </p:sp>
      <p:pic>
        <p:nvPicPr>
          <p:cNvPr id="13" name="Imagen 12">
            <a:extLst>
              <a:ext uri="{FF2B5EF4-FFF2-40B4-BE49-F238E27FC236}">
                <a16:creationId xmlns:a16="http://schemas.microsoft.com/office/drawing/2014/main" id="{7164FD6C-EC66-927F-BF0D-E4A74BCB1448}"/>
              </a:ext>
            </a:extLst>
          </p:cNvPr>
          <p:cNvPicPr>
            <a:picLocks noChangeAspect="1"/>
          </p:cNvPicPr>
          <p:nvPr/>
        </p:nvPicPr>
        <p:blipFill>
          <a:blip r:embed="rId6"/>
          <a:stretch>
            <a:fillRect/>
          </a:stretch>
        </p:blipFill>
        <p:spPr>
          <a:xfrm>
            <a:off x="4887416" y="4453881"/>
            <a:ext cx="1676400" cy="1009650"/>
          </a:xfrm>
          <a:prstGeom prst="rect">
            <a:avLst/>
          </a:prstGeom>
        </p:spPr>
      </p:pic>
      <p:pic>
        <p:nvPicPr>
          <p:cNvPr id="15" name="Imagen 14">
            <a:extLst>
              <a:ext uri="{FF2B5EF4-FFF2-40B4-BE49-F238E27FC236}">
                <a16:creationId xmlns:a16="http://schemas.microsoft.com/office/drawing/2014/main" id="{DF89DFCC-4363-BB26-0CD6-1DCF8C287520}"/>
              </a:ext>
            </a:extLst>
          </p:cNvPr>
          <p:cNvPicPr>
            <a:picLocks noChangeAspect="1"/>
          </p:cNvPicPr>
          <p:nvPr/>
        </p:nvPicPr>
        <p:blipFill>
          <a:blip r:embed="rId7"/>
          <a:stretch>
            <a:fillRect/>
          </a:stretch>
        </p:blipFill>
        <p:spPr>
          <a:xfrm>
            <a:off x="4742295" y="5356599"/>
            <a:ext cx="2324100" cy="895350"/>
          </a:xfrm>
          <a:prstGeom prst="rect">
            <a:avLst/>
          </a:prstGeom>
        </p:spPr>
      </p:pic>
      <p:sp>
        <p:nvSpPr>
          <p:cNvPr id="4" name="CuadroTexto 3">
            <a:extLst>
              <a:ext uri="{FF2B5EF4-FFF2-40B4-BE49-F238E27FC236}">
                <a16:creationId xmlns:a16="http://schemas.microsoft.com/office/drawing/2014/main" id="{004C9811-EDFF-5730-9812-85599970D49C}"/>
              </a:ext>
            </a:extLst>
          </p:cNvPr>
          <p:cNvSpPr txBox="1"/>
          <p:nvPr/>
        </p:nvSpPr>
        <p:spPr>
          <a:xfrm>
            <a:off x="7520933" y="5619608"/>
            <a:ext cx="3238500" cy="646331"/>
          </a:xfrm>
          <a:prstGeom prst="rect">
            <a:avLst/>
          </a:prstGeom>
          <a:noFill/>
        </p:spPr>
        <p:txBody>
          <a:bodyPr wrap="square">
            <a:spAutoFit/>
          </a:bodyPr>
          <a:lstStyle>
            <a:defPPr rtl="0">
              <a:defRPr lang="es-es"/>
            </a:defPPr>
            <a:lvl1pPr algn="just">
              <a:defRPr b="0">
                <a:latin typeface="Cambria Math" panose="02040503050406030204" pitchFamily="18" charset="0"/>
              </a:defRPr>
            </a:lvl1pPr>
          </a:lstStyle>
          <a:p>
            <a:r>
              <a:rPr lang="es-MX" dirty="0"/>
              <a:t>l numero de capa y j numero de neurona</a:t>
            </a:r>
          </a:p>
        </p:txBody>
      </p:sp>
    </p:spTree>
    <p:extLst>
      <p:ext uri="{BB962C8B-B14F-4D97-AF65-F5344CB8AC3E}">
        <p14:creationId xmlns:p14="http://schemas.microsoft.com/office/powerpoint/2010/main" val="1169063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Backpropagation</a:t>
            </a:r>
            <a:endParaRPr lang="es-MX" dirty="0"/>
          </a:p>
        </p:txBody>
      </p:sp>
      <p:sp>
        <p:nvSpPr>
          <p:cNvPr id="6" name="CuadroTexto 5">
            <a:extLst>
              <a:ext uri="{FF2B5EF4-FFF2-40B4-BE49-F238E27FC236}">
                <a16:creationId xmlns:a16="http://schemas.microsoft.com/office/drawing/2014/main" id="{3B5D8B6A-DCB2-9937-F94C-7921F2FA4B1B}"/>
              </a:ext>
            </a:extLst>
          </p:cNvPr>
          <p:cNvSpPr txBox="1"/>
          <p:nvPr/>
        </p:nvSpPr>
        <p:spPr>
          <a:xfrm>
            <a:off x="1432564" y="1503207"/>
            <a:ext cx="9326869" cy="1200329"/>
          </a:xfrm>
          <a:prstGeom prst="rect">
            <a:avLst/>
          </a:prstGeom>
          <a:noFill/>
        </p:spPr>
        <p:txBody>
          <a:bodyPr wrap="square">
            <a:spAutoFit/>
          </a:bodyPr>
          <a:lstStyle/>
          <a:p>
            <a:pPr algn="just"/>
            <a:r>
              <a:rPr lang="es-MX" b="0" dirty="0">
                <a:latin typeface="Cambria Math" panose="02040503050406030204" pitchFamily="18" charset="0"/>
              </a:rPr>
              <a:t>Derivada de la función de Coste respecto al parámetro BIAS</a:t>
            </a:r>
          </a:p>
          <a:p>
            <a:pPr algn="just"/>
            <a:endParaRPr lang="es-MX" b="0" dirty="0">
              <a:latin typeface="Cambria Math" panose="02040503050406030204" pitchFamily="18" charset="0"/>
            </a:endParaRPr>
          </a:p>
          <a:p>
            <a:pPr algn="just"/>
            <a:r>
              <a:rPr lang="es-MX" b="0" dirty="0">
                <a:latin typeface="Cambria Math" panose="02040503050406030204" pitchFamily="18" charset="0"/>
              </a:rPr>
              <a:t>Se puede expresar con la regla de la cadena, multiplicando la derivada del Coste respecto a la suma ponderada (z) por la derivada de (z) respecto al valor del BIAS (b)</a:t>
            </a:r>
            <a:endParaRPr lang="es-MX" b="0" i="1" dirty="0">
              <a:latin typeface="Cambria Math" panose="02040503050406030204" pitchFamily="18" charset="0"/>
            </a:endParaRPr>
          </a:p>
        </p:txBody>
      </p:sp>
      <p:sp>
        <p:nvSpPr>
          <p:cNvPr id="7" name="CuadroTexto 6">
            <a:extLst>
              <a:ext uri="{FF2B5EF4-FFF2-40B4-BE49-F238E27FC236}">
                <a16:creationId xmlns:a16="http://schemas.microsoft.com/office/drawing/2014/main" id="{46F443FE-A810-F62B-2560-8EE90B2E64F4}"/>
              </a:ext>
            </a:extLst>
          </p:cNvPr>
          <p:cNvSpPr txBox="1"/>
          <p:nvPr/>
        </p:nvSpPr>
        <p:spPr>
          <a:xfrm>
            <a:off x="1432564" y="3685485"/>
            <a:ext cx="3238500" cy="369332"/>
          </a:xfrm>
          <a:prstGeom prst="rect">
            <a:avLst/>
          </a:prstGeom>
          <a:noFill/>
        </p:spPr>
        <p:txBody>
          <a:bodyPr wrap="square">
            <a:spAutoFit/>
          </a:bodyPr>
          <a:lstStyle>
            <a:defPPr rtl="0">
              <a:defRPr lang="es-es"/>
            </a:defPPr>
            <a:lvl1pPr algn="just">
              <a:defRPr b="0">
                <a:latin typeface="Cambria Math" panose="02040503050406030204" pitchFamily="18" charset="0"/>
              </a:defRPr>
            </a:lvl1pPr>
          </a:lstStyle>
          <a:p>
            <a:r>
              <a:rPr lang="es-MX" dirty="0"/>
              <a:t>Calculando su deriva queda:</a:t>
            </a:r>
          </a:p>
        </p:txBody>
      </p:sp>
      <p:pic>
        <p:nvPicPr>
          <p:cNvPr id="9" name="Imagen 8">
            <a:extLst>
              <a:ext uri="{FF2B5EF4-FFF2-40B4-BE49-F238E27FC236}">
                <a16:creationId xmlns:a16="http://schemas.microsoft.com/office/drawing/2014/main" id="{215B7C83-1F8C-27AB-14C2-E9F3B87530CC}"/>
              </a:ext>
            </a:extLst>
          </p:cNvPr>
          <p:cNvPicPr>
            <a:picLocks noChangeAspect="1"/>
          </p:cNvPicPr>
          <p:nvPr/>
        </p:nvPicPr>
        <p:blipFill>
          <a:blip r:embed="rId4"/>
          <a:stretch>
            <a:fillRect/>
          </a:stretch>
        </p:blipFill>
        <p:spPr>
          <a:xfrm>
            <a:off x="5028045" y="2729954"/>
            <a:ext cx="2038350" cy="876300"/>
          </a:xfrm>
          <a:prstGeom prst="rect">
            <a:avLst/>
          </a:prstGeom>
        </p:spPr>
      </p:pic>
      <p:pic>
        <p:nvPicPr>
          <p:cNvPr id="14" name="Imagen 13">
            <a:extLst>
              <a:ext uri="{FF2B5EF4-FFF2-40B4-BE49-F238E27FC236}">
                <a16:creationId xmlns:a16="http://schemas.microsoft.com/office/drawing/2014/main" id="{01CC89BC-CFB2-F048-F912-2B3177A82CEB}"/>
              </a:ext>
            </a:extLst>
          </p:cNvPr>
          <p:cNvPicPr>
            <a:picLocks noChangeAspect="1"/>
          </p:cNvPicPr>
          <p:nvPr/>
        </p:nvPicPr>
        <p:blipFill>
          <a:blip r:embed="rId5"/>
          <a:stretch>
            <a:fillRect/>
          </a:stretch>
        </p:blipFill>
        <p:spPr>
          <a:xfrm>
            <a:off x="4671064" y="3504990"/>
            <a:ext cx="1209675" cy="742950"/>
          </a:xfrm>
          <a:prstGeom prst="rect">
            <a:avLst/>
          </a:prstGeom>
        </p:spPr>
      </p:pic>
      <p:pic>
        <p:nvPicPr>
          <p:cNvPr id="17" name="Imagen 16">
            <a:extLst>
              <a:ext uri="{FF2B5EF4-FFF2-40B4-BE49-F238E27FC236}">
                <a16:creationId xmlns:a16="http://schemas.microsoft.com/office/drawing/2014/main" id="{15B3AB5E-A7FB-447B-4DE8-FBA4F7740E97}"/>
              </a:ext>
            </a:extLst>
          </p:cNvPr>
          <p:cNvPicPr>
            <a:picLocks noChangeAspect="1"/>
          </p:cNvPicPr>
          <p:nvPr/>
        </p:nvPicPr>
        <p:blipFill>
          <a:blip r:embed="rId6"/>
          <a:stretch>
            <a:fillRect/>
          </a:stretch>
        </p:blipFill>
        <p:spPr>
          <a:xfrm>
            <a:off x="5367335" y="4747016"/>
            <a:ext cx="1457325" cy="809625"/>
          </a:xfrm>
          <a:prstGeom prst="rect">
            <a:avLst/>
          </a:prstGeom>
        </p:spPr>
      </p:pic>
    </p:spTree>
    <p:extLst>
      <p:ext uri="{BB962C8B-B14F-4D97-AF65-F5344CB8AC3E}">
        <p14:creationId xmlns:p14="http://schemas.microsoft.com/office/powerpoint/2010/main" val="2257396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Backpropagation</a:t>
            </a:r>
            <a:endParaRPr lang="es-MX" dirty="0"/>
          </a:p>
        </p:txBody>
      </p:sp>
      <p:sp>
        <p:nvSpPr>
          <p:cNvPr id="6" name="CuadroTexto 5">
            <a:extLst>
              <a:ext uri="{FF2B5EF4-FFF2-40B4-BE49-F238E27FC236}">
                <a16:creationId xmlns:a16="http://schemas.microsoft.com/office/drawing/2014/main" id="{3B5D8B6A-DCB2-9937-F94C-7921F2FA4B1B}"/>
              </a:ext>
            </a:extLst>
          </p:cNvPr>
          <p:cNvSpPr txBox="1"/>
          <p:nvPr/>
        </p:nvSpPr>
        <p:spPr>
          <a:xfrm>
            <a:off x="1432564" y="1503207"/>
            <a:ext cx="9326869" cy="646331"/>
          </a:xfrm>
          <a:prstGeom prst="rect">
            <a:avLst/>
          </a:prstGeom>
          <a:noFill/>
        </p:spPr>
        <p:txBody>
          <a:bodyPr wrap="square">
            <a:spAutoFit/>
          </a:bodyPr>
          <a:lstStyle/>
          <a:p>
            <a:pPr algn="just"/>
            <a:r>
              <a:rPr lang="es-MX" b="0" dirty="0">
                <a:latin typeface="Cambria Math" panose="02040503050406030204" pitchFamily="18" charset="0"/>
              </a:rPr>
              <a:t>La parte común en ambas ecuaciones a menudo se denomina «gradiente local» y se expresa de la siguiente manera:</a:t>
            </a:r>
            <a:endParaRPr lang="es-MX" b="0" i="1" dirty="0">
              <a:latin typeface="Cambria Math" panose="02040503050406030204" pitchFamily="18" charset="0"/>
            </a:endParaRPr>
          </a:p>
        </p:txBody>
      </p:sp>
      <p:sp>
        <p:nvSpPr>
          <p:cNvPr id="7" name="CuadroTexto 6">
            <a:extLst>
              <a:ext uri="{FF2B5EF4-FFF2-40B4-BE49-F238E27FC236}">
                <a16:creationId xmlns:a16="http://schemas.microsoft.com/office/drawing/2014/main" id="{46F443FE-A810-F62B-2560-8EE90B2E64F4}"/>
              </a:ext>
            </a:extLst>
          </p:cNvPr>
          <p:cNvSpPr txBox="1"/>
          <p:nvPr/>
        </p:nvSpPr>
        <p:spPr>
          <a:xfrm>
            <a:off x="1432564" y="3685485"/>
            <a:ext cx="3238500" cy="369332"/>
          </a:xfrm>
          <a:prstGeom prst="rect">
            <a:avLst/>
          </a:prstGeom>
          <a:noFill/>
        </p:spPr>
        <p:txBody>
          <a:bodyPr wrap="square">
            <a:spAutoFit/>
          </a:bodyPr>
          <a:lstStyle>
            <a:defPPr rtl="0">
              <a:defRPr lang="es-es"/>
            </a:defPPr>
            <a:lvl1pPr algn="just">
              <a:defRPr b="0">
                <a:latin typeface="Cambria Math" panose="02040503050406030204" pitchFamily="18" charset="0"/>
              </a:defRPr>
            </a:lvl1pPr>
          </a:lstStyle>
          <a:p>
            <a:r>
              <a:rPr lang="es-MX" dirty="0"/>
              <a:t>Usando regla de la cadena</a:t>
            </a:r>
          </a:p>
        </p:txBody>
      </p:sp>
      <p:pic>
        <p:nvPicPr>
          <p:cNvPr id="5" name="Imagen 4">
            <a:extLst>
              <a:ext uri="{FF2B5EF4-FFF2-40B4-BE49-F238E27FC236}">
                <a16:creationId xmlns:a16="http://schemas.microsoft.com/office/drawing/2014/main" id="{F3FE5083-EDF7-16F3-4CD9-65A136B4ED16}"/>
              </a:ext>
            </a:extLst>
          </p:cNvPr>
          <p:cNvPicPr>
            <a:picLocks noChangeAspect="1"/>
          </p:cNvPicPr>
          <p:nvPr/>
        </p:nvPicPr>
        <p:blipFill>
          <a:blip r:embed="rId4"/>
          <a:stretch>
            <a:fillRect/>
          </a:stretch>
        </p:blipFill>
        <p:spPr>
          <a:xfrm>
            <a:off x="5185414" y="2215339"/>
            <a:ext cx="1390650" cy="790575"/>
          </a:xfrm>
          <a:prstGeom prst="rect">
            <a:avLst/>
          </a:prstGeom>
        </p:spPr>
      </p:pic>
      <p:pic>
        <p:nvPicPr>
          <p:cNvPr id="10" name="Imagen 9">
            <a:extLst>
              <a:ext uri="{FF2B5EF4-FFF2-40B4-BE49-F238E27FC236}">
                <a16:creationId xmlns:a16="http://schemas.microsoft.com/office/drawing/2014/main" id="{CAB26CC5-A8E1-6DFD-F951-9905D30964CF}"/>
              </a:ext>
            </a:extLst>
          </p:cNvPr>
          <p:cNvPicPr>
            <a:picLocks noChangeAspect="1"/>
          </p:cNvPicPr>
          <p:nvPr/>
        </p:nvPicPr>
        <p:blipFill>
          <a:blip r:embed="rId5"/>
          <a:stretch>
            <a:fillRect/>
          </a:stretch>
        </p:blipFill>
        <p:spPr>
          <a:xfrm>
            <a:off x="4956075" y="3469013"/>
            <a:ext cx="1685925" cy="876300"/>
          </a:xfrm>
          <a:prstGeom prst="rect">
            <a:avLst/>
          </a:prstGeom>
        </p:spPr>
      </p:pic>
      <p:sp>
        <p:nvSpPr>
          <p:cNvPr id="15" name="CuadroTexto 14">
            <a:extLst>
              <a:ext uri="{FF2B5EF4-FFF2-40B4-BE49-F238E27FC236}">
                <a16:creationId xmlns:a16="http://schemas.microsoft.com/office/drawing/2014/main" id="{61789364-0BB6-DE41-BDF5-57232880C282}"/>
              </a:ext>
            </a:extLst>
          </p:cNvPr>
          <p:cNvSpPr txBox="1"/>
          <p:nvPr/>
        </p:nvSpPr>
        <p:spPr>
          <a:xfrm>
            <a:off x="1432564" y="4610022"/>
            <a:ext cx="6096000" cy="646331"/>
          </a:xfrm>
          <a:prstGeom prst="rect">
            <a:avLst/>
          </a:prstGeom>
          <a:noFill/>
        </p:spPr>
        <p:txBody>
          <a:bodyPr wrap="square">
            <a:spAutoFit/>
          </a:bodyPr>
          <a:lstStyle/>
          <a:p>
            <a:r>
              <a:rPr lang="es-MX" dirty="0">
                <a:latin typeface="Cambria Math" panose="02040503050406030204" pitchFamily="18" charset="0"/>
              </a:rPr>
              <a:t>Computar el error de la capa anterior</a:t>
            </a:r>
          </a:p>
          <a:p>
            <a:endParaRPr lang="es-MX" dirty="0"/>
          </a:p>
        </p:txBody>
      </p:sp>
      <p:pic>
        <p:nvPicPr>
          <p:cNvPr id="18" name="Imagen 17">
            <a:extLst>
              <a:ext uri="{FF2B5EF4-FFF2-40B4-BE49-F238E27FC236}">
                <a16:creationId xmlns:a16="http://schemas.microsoft.com/office/drawing/2014/main" id="{D7CDDF19-8AD0-4658-BD7F-0B6F9549D18F}"/>
              </a:ext>
            </a:extLst>
          </p:cNvPr>
          <p:cNvPicPr>
            <a:picLocks noChangeAspect="1"/>
          </p:cNvPicPr>
          <p:nvPr/>
        </p:nvPicPr>
        <p:blipFill>
          <a:blip r:embed="rId6"/>
          <a:stretch>
            <a:fillRect/>
          </a:stretch>
        </p:blipFill>
        <p:spPr>
          <a:xfrm>
            <a:off x="4752026" y="5245632"/>
            <a:ext cx="2257425" cy="657225"/>
          </a:xfrm>
          <a:prstGeom prst="rect">
            <a:avLst/>
          </a:prstGeom>
        </p:spPr>
      </p:pic>
    </p:spTree>
    <p:extLst>
      <p:ext uri="{BB962C8B-B14F-4D97-AF65-F5344CB8AC3E}">
        <p14:creationId xmlns:p14="http://schemas.microsoft.com/office/powerpoint/2010/main" val="88714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Backpropagation</a:t>
            </a:r>
            <a:endParaRPr lang="es-MX" dirty="0"/>
          </a:p>
        </p:txBody>
      </p:sp>
      <p:sp>
        <p:nvSpPr>
          <p:cNvPr id="6" name="CuadroTexto 5">
            <a:extLst>
              <a:ext uri="{FF2B5EF4-FFF2-40B4-BE49-F238E27FC236}">
                <a16:creationId xmlns:a16="http://schemas.microsoft.com/office/drawing/2014/main" id="{3B5D8B6A-DCB2-9937-F94C-7921F2FA4B1B}"/>
              </a:ext>
            </a:extLst>
          </p:cNvPr>
          <p:cNvSpPr txBox="1"/>
          <p:nvPr/>
        </p:nvSpPr>
        <p:spPr>
          <a:xfrm>
            <a:off x="1432564" y="1503207"/>
            <a:ext cx="9326869" cy="646331"/>
          </a:xfrm>
          <a:prstGeom prst="rect">
            <a:avLst/>
          </a:prstGeom>
          <a:noFill/>
        </p:spPr>
        <p:txBody>
          <a:bodyPr wrap="square">
            <a:spAutoFit/>
          </a:bodyPr>
          <a:lstStyle/>
          <a:p>
            <a:pPr algn="just"/>
            <a:r>
              <a:rPr lang="es-MX" b="0" dirty="0">
                <a:latin typeface="Cambria Math" panose="02040503050406030204" pitchFamily="18" charset="0"/>
              </a:rPr>
              <a:t>Cuando ya tenemos el desarrollo de las variables parciales podemos ajustar los </a:t>
            </a:r>
            <a:r>
              <a:rPr lang="es-MX" b="0" dirty="0" err="1">
                <a:latin typeface="Cambria Math" panose="02040503050406030204" pitchFamily="18" charset="0"/>
              </a:rPr>
              <a:t>parametros</a:t>
            </a:r>
            <a:r>
              <a:rPr lang="es-MX" b="0" dirty="0">
                <a:latin typeface="Cambria Math" panose="02040503050406030204" pitchFamily="18" charset="0"/>
              </a:rPr>
              <a:t> de nuestra red</a:t>
            </a:r>
          </a:p>
        </p:txBody>
      </p:sp>
      <p:sp>
        <p:nvSpPr>
          <p:cNvPr id="8" name="CuadroTexto 7">
            <a:extLst>
              <a:ext uri="{FF2B5EF4-FFF2-40B4-BE49-F238E27FC236}">
                <a16:creationId xmlns:a16="http://schemas.microsoft.com/office/drawing/2014/main" id="{2A975D38-795B-6FEF-177A-73EB148A4509}"/>
              </a:ext>
            </a:extLst>
          </p:cNvPr>
          <p:cNvSpPr txBox="1"/>
          <p:nvPr/>
        </p:nvSpPr>
        <p:spPr>
          <a:xfrm>
            <a:off x="2594199" y="2496909"/>
            <a:ext cx="6573078" cy="923330"/>
          </a:xfrm>
          <a:prstGeom prst="rect">
            <a:avLst/>
          </a:prstGeom>
          <a:noFill/>
        </p:spPr>
        <p:txBody>
          <a:bodyPr wrap="square">
            <a:spAutoFit/>
          </a:bodyPr>
          <a:lstStyle>
            <a:defPPr rtl="0">
              <a:defRPr lang="es-es"/>
            </a:defPPr>
            <a:lvl1pPr algn="just">
              <a:defRPr b="0">
                <a:latin typeface="Cambria Math" panose="02040503050406030204" pitchFamily="18" charset="0"/>
              </a:defRPr>
            </a:lvl1pPr>
          </a:lstStyle>
          <a:p>
            <a:r>
              <a:rPr lang="es-MX" dirty="0"/>
              <a:t>Actualizamos el parámetro de BIAS usando el Vector Gradiente</a:t>
            </a:r>
          </a:p>
          <a:p>
            <a:br>
              <a:rPr lang="es-MX" dirty="0"/>
            </a:br>
            <a:endParaRPr lang="es-MX" dirty="0"/>
          </a:p>
        </p:txBody>
      </p:sp>
      <p:pic>
        <p:nvPicPr>
          <p:cNvPr id="11" name="Imagen 10">
            <a:extLst>
              <a:ext uri="{FF2B5EF4-FFF2-40B4-BE49-F238E27FC236}">
                <a16:creationId xmlns:a16="http://schemas.microsoft.com/office/drawing/2014/main" id="{407C4095-54D4-D1D8-9D2D-FC861AD927C2}"/>
              </a:ext>
            </a:extLst>
          </p:cNvPr>
          <p:cNvPicPr>
            <a:picLocks noChangeAspect="1"/>
          </p:cNvPicPr>
          <p:nvPr/>
        </p:nvPicPr>
        <p:blipFill>
          <a:blip r:embed="rId4"/>
          <a:stretch>
            <a:fillRect/>
          </a:stretch>
        </p:blipFill>
        <p:spPr>
          <a:xfrm>
            <a:off x="5053010" y="3181350"/>
            <a:ext cx="2085975" cy="495300"/>
          </a:xfrm>
          <a:prstGeom prst="rect">
            <a:avLst/>
          </a:prstGeom>
        </p:spPr>
      </p:pic>
      <p:sp>
        <p:nvSpPr>
          <p:cNvPr id="16" name="CuadroTexto 15">
            <a:extLst>
              <a:ext uri="{FF2B5EF4-FFF2-40B4-BE49-F238E27FC236}">
                <a16:creationId xmlns:a16="http://schemas.microsoft.com/office/drawing/2014/main" id="{B5D6F293-8A89-0C68-7B3D-D64113B4DAB5}"/>
              </a:ext>
            </a:extLst>
          </p:cNvPr>
          <p:cNvSpPr txBox="1"/>
          <p:nvPr/>
        </p:nvSpPr>
        <p:spPr>
          <a:xfrm>
            <a:off x="2832738" y="3934208"/>
            <a:ext cx="6096000" cy="646331"/>
          </a:xfrm>
          <a:prstGeom prst="rect">
            <a:avLst/>
          </a:prstGeom>
          <a:noFill/>
        </p:spPr>
        <p:txBody>
          <a:bodyPr wrap="square">
            <a:spAutoFit/>
          </a:bodyPr>
          <a:lstStyle/>
          <a:p>
            <a:r>
              <a:rPr lang="es-MX" dirty="0"/>
              <a:t>Actualizamos el parámetro de pesos usando el vector Gradiente</a:t>
            </a:r>
          </a:p>
          <a:p>
            <a:endParaRPr lang="es-MX" dirty="0"/>
          </a:p>
        </p:txBody>
      </p:sp>
      <p:pic>
        <p:nvPicPr>
          <p:cNvPr id="19" name="Imagen 18">
            <a:extLst>
              <a:ext uri="{FF2B5EF4-FFF2-40B4-BE49-F238E27FC236}">
                <a16:creationId xmlns:a16="http://schemas.microsoft.com/office/drawing/2014/main" id="{6682510D-6980-1339-4843-7F3998E7CB26}"/>
              </a:ext>
            </a:extLst>
          </p:cNvPr>
          <p:cNvPicPr>
            <a:picLocks noChangeAspect="1"/>
          </p:cNvPicPr>
          <p:nvPr/>
        </p:nvPicPr>
        <p:blipFill>
          <a:blip r:embed="rId5"/>
          <a:stretch>
            <a:fillRect/>
          </a:stretch>
        </p:blipFill>
        <p:spPr>
          <a:xfrm>
            <a:off x="4905372" y="4861055"/>
            <a:ext cx="2381250" cy="504825"/>
          </a:xfrm>
          <a:prstGeom prst="rect">
            <a:avLst/>
          </a:prstGeom>
        </p:spPr>
      </p:pic>
    </p:spTree>
    <p:extLst>
      <p:ext uri="{BB962C8B-B14F-4D97-AF65-F5344CB8AC3E}">
        <p14:creationId xmlns:p14="http://schemas.microsoft.com/office/powerpoint/2010/main" val="1698454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Overfitting</a:t>
            </a:r>
            <a:endParaRPr lang="es-MX" dirty="0"/>
          </a:p>
        </p:txBody>
      </p:sp>
      <p:sp>
        <p:nvSpPr>
          <p:cNvPr id="5" name="CuadroTexto 4">
            <a:extLst>
              <a:ext uri="{FF2B5EF4-FFF2-40B4-BE49-F238E27FC236}">
                <a16:creationId xmlns:a16="http://schemas.microsoft.com/office/drawing/2014/main" id="{253C344A-5756-4240-A633-663C4AE6965D}"/>
              </a:ext>
            </a:extLst>
          </p:cNvPr>
          <p:cNvSpPr txBox="1"/>
          <p:nvPr/>
        </p:nvSpPr>
        <p:spPr>
          <a:xfrm>
            <a:off x="1385742" y="1689825"/>
            <a:ext cx="9623217" cy="1754326"/>
          </a:xfrm>
          <a:prstGeom prst="rect">
            <a:avLst/>
          </a:prstGeom>
          <a:noFill/>
        </p:spPr>
        <p:txBody>
          <a:bodyPr wrap="square">
            <a:spAutoFit/>
          </a:bodyPr>
          <a:lstStyle/>
          <a:p>
            <a:pPr algn="just"/>
            <a:r>
              <a:rPr lang="es-MX" dirty="0">
                <a:latin typeface="Century Schoolbook" panose="02040604050505020304" pitchFamily="18" charset="0"/>
              </a:rPr>
              <a:t>Se denomina sobreajuste al hecho de hacer un modelo tan ajustado a los datos de entrenamiento que haga que no generalice bien a los datos de test. Hay que recordar que el objetivo de los modelos de aprendizaje automático es el de obtener patrones de los datos de entrenamiento disponibles de cara a predecir o inferir correctamente datos nuevos. Es decir, el concepto clave es el de entrenar y obtener patrones generales que sean extrapolables a nuevos datos.</a:t>
            </a:r>
          </a:p>
        </p:txBody>
      </p:sp>
      <p:pic>
        <p:nvPicPr>
          <p:cNvPr id="7" name="Imagen 6">
            <a:extLst>
              <a:ext uri="{FF2B5EF4-FFF2-40B4-BE49-F238E27FC236}">
                <a16:creationId xmlns:a16="http://schemas.microsoft.com/office/drawing/2014/main" id="{C9D0847E-94EA-6317-CA4E-52CB2EAA3408}"/>
              </a:ext>
            </a:extLst>
          </p:cNvPr>
          <p:cNvPicPr>
            <a:picLocks noChangeAspect="1"/>
          </p:cNvPicPr>
          <p:nvPr/>
        </p:nvPicPr>
        <p:blipFill>
          <a:blip r:embed="rId4"/>
          <a:stretch>
            <a:fillRect/>
          </a:stretch>
        </p:blipFill>
        <p:spPr>
          <a:xfrm>
            <a:off x="3981345" y="3614807"/>
            <a:ext cx="4229307" cy="2843083"/>
          </a:xfrm>
          <a:prstGeom prst="rect">
            <a:avLst/>
          </a:prstGeom>
          <a:noFill/>
          <a:ln w="38100">
            <a:solidFill>
              <a:srgbClr val="002060"/>
            </a:solidFill>
          </a:ln>
        </p:spPr>
      </p:pic>
    </p:spTree>
    <p:extLst>
      <p:ext uri="{BB962C8B-B14F-4D97-AF65-F5344CB8AC3E}">
        <p14:creationId xmlns:p14="http://schemas.microsoft.com/office/powerpoint/2010/main" val="4248705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Overfitting</a:t>
            </a:r>
            <a:endParaRPr lang="es-MX" dirty="0"/>
          </a:p>
        </p:txBody>
      </p:sp>
      <p:sp>
        <p:nvSpPr>
          <p:cNvPr id="5" name="CuadroTexto 4">
            <a:extLst>
              <a:ext uri="{FF2B5EF4-FFF2-40B4-BE49-F238E27FC236}">
                <a16:creationId xmlns:a16="http://schemas.microsoft.com/office/drawing/2014/main" id="{253C344A-5756-4240-A633-663C4AE6965D}"/>
              </a:ext>
            </a:extLst>
          </p:cNvPr>
          <p:cNvSpPr txBox="1"/>
          <p:nvPr/>
        </p:nvSpPr>
        <p:spPr>
          <a:xfrm>
            <a:off x="735494" y="1382839"/>
            <a:ext cx="10721009" cy="4801314"/>
          </a:xfrm>
          <a:prstGeom prst="rect">
            <a:avLst/>
          </a:prstGeom>
          <a:noFill/>
        </p:spPr>
        <p:txBody>
          <a:bodyPr wrap="square">
            <a:spAutoFit/>
          </a:bodyPr>
          <a:lstStyle>
            <a:defPPr rtl="0">
              <a:defRPr lang="es-es"/>
            </a:defPPr>
            <a:lvl1pPr algn="just">
              <a:defRPr>
                <a:latin typeface="Century Schoolbook" panose="02040604050505020304" pitchFamily="18" charset="0"/>
              </a:defRPr>
            </a:lvl1pPr>
          </a:lstStyle>
          <a:p>
            <a:pPr algn="ctr"/>
            <a:r>
              <a:rPr lang="es-MX" b="1" dirty="0"/>
              <a:t>¿Cómo evitar el sobreajuste?</a:t>
            </a:r>
          </a:p>
          <a:p>
            <a:endParaRPr lang="es-MX" b="1" dirty="0"/>
          </a:p>
          <a:p>
            <a:r>
              <a:rPr lang="es-MX" dirty="0"/>
              <a:t>El sobreajuste se puede evitar de varias formas, las más claras son las siguientes:</a:t>
            </a:r>
          </a:p>
          <a:p>
            <a:endParaRPr lang="es-MX" dirty="0"/>
          </a:p>
          <a:p>
            <a:pPr marL="285750" indent="-285750">
              <a:buFont typeface="Wingdings" panose="05000000000000000000" pitchFamily="2" charset="2"/>
              <a:buChar char="Ø"/>
            </a:pPr>
            <a:r>
              <a:rPr lang="es-MX" dirty="0"/>
              <a:t>Incorporando mayor cantidad de datos: al tener más cantidad de datos es más probable que el algoritmo generalice mejor, al tener en cuenta más tipos de datos.</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Cantidad excesiva de Dimensiones (</a:t>
            </a:r>
            <a:r>
              <a:rPr lang="es-MX" dirty="0" err="1"/>
              <a:t>features</a:t>
            </a:r>
            <a:r>
              <a:rPr lang="es-MX" dirty="0"/>
              <a:t>), con muchas variantes distintas, sin suficientes muestras. A veces conviene eliminar o reducir la cantidad de características que utilizaremos para entrenar el modelo. Una herramienta útil para hacerlo es PCA.</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Incorporando regularización: existen parámetros en muchos algoritmos que permiten regularizar los parámetros, evitando en cierta medida el sobreajuste. Comúnmente hay dos tipos, que son la L1 y la L2 (</a:t>
            </a:r>
            <a:r>
              <a:rPr lang="es-MX" dirty="0" err="1"/>
              <a:t>weight</a:t>
            </a:r>
            <a:r>
              <a:rPr lang="es-MX" dirty="0"/>
              <a:t> </a:t>
            </a:r>
            <a:r>
              <a:rPr lang="es-MX" dirty="0" err="1"/>
              <a:t>decay</a:t>
            </a:r>
            <a:r>
              <a:rPr lang="es-MX" dirty="0"/>
              <a:t>, y el </a:t>
            </a:r>
            <a:r>
              <a:rPr lang="es-MX" dirty="0" err="1"/>
              <a:t>dropout</a:t>
            </a:r>
            <a:r>
              <a:rPr lang="es-MX" dirty="0"/>
              <a:t>.).</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Conjunto de Test de datos. Siempre subdividir nuestro conjunto de datos y mantener una porción del mismo “oculto” a nuestra máquina entrenada.</a:t>
            </a:r>
          </a:p>
        </p:txBody>
      </p:sp>
    </p:spTree>
    <p:extLst>
      <p:ext uri="{BB962C8B-B14F-4D97-AF65-F5344CB8AC3E}">
        <p14:creationId xmlns:p14="http://schemas.microsoft.com/office/powerpoint/2010/main" val="1565570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esquinas redondeadas 30">
            <a:extLst>
              <a:ext uri="{FF2B5EF4-FFF2-40B4-BE49-F238E27FC236}">
                <a16:creationId xmlns:a16="http://schemas.microsoft.com/office/drawing/2014/main" id="{9560DFAC-B44E-C0A4-0E62-C1C80EA5FBC6}"/>
              </a:ext>
            </a:extLst>
          </p:cNvPr>
          <p:cNvSpPr/>
          <p:nvPr/>
        </p:nvSpPr>
        <p:spPr>
          <a:xfrm>
            <a:off x="8524370" y="4339518"/>
            <a:ext cx="1828800" cy="1602216"/>
          </a:xfrm>
          <a:prstGeom prst="round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MX" b="1" dirty="0">
                <a:effectLst>
                  <a:outerShdw blurRad="38100" dist="38100" dir="2700000" algn="tl">
                    <a:srgbClr val="000000">
                      <a:alpha val="43137"/>
                    </a:srgbClr>
                  </a:outerShdw>
                </a:effectLst>
                <a:latin typeface="Century Schoolbook" panose="02040604050505020304" pitchFamily="18" charset="0"/>
              </a:rPr>
              <a:t>AXION</a:t>
            </a:r>
          </a:p>
        </p:txBody>
      </p:sp>
      <p:sp>
        <p:nvSpPr>
          <p:cNvPr id="29" name="Rectángulo: esquinas redondeadas 28">
            <a:extLst>
              <a:ext uri="{FF2B5EF4-FFF2-40B4-BE49-F238E27FC236}">
                <a16:creationId xmlns:a16="http://schemas.microsoft.com/office/drawing/2014/main" id="{7D999802-903B-BE1F-A1A1-660782CB6D42}"/>
              </a:ext>
            </a:extLst>
          </p:cNvPr>
          <p:cNvSpPr/>
          <p:nvPr/>
        </p:nvSpPr>
        <p:spPr>
          <a:xfrm>
            <a:off x="1838830" y="4339518"/>
            <a:ext cx="1828800" cy="1602216"/>
          </a:xfrm>
          <a:prstGeom prst="roundRect">
            <a:avLst/>
          </a:prstGeom>
          <a:solidFill>
            <a:schemeClr val="accent4">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MX" sz="1600" b="1" dirty="0">
                <a:effectLst>
                  <a:outerShdw blurRad="38100" dist="38100" dir="2700000" algn="tl">
                    <a:srgbClr val="000000">
                      <a:alpha val="43137"/>
                    </a:srgbClr>
                  </a:outerShdw>
                </a:effectLst>
                <a:latin typeface="Century Schoolbook" panose="02040604050505020304" pitchFamily="18" charset="0"/>
              </a:rPr>
              <a:t>DENDRITAS</a:t>
            </a:r>
          </a:p>
        </p:txBody>
      </p:sp>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40" name="Título 1">
            <a:extLst>
              <a:ext uri="{FF2B5EF4-FFF2-40B4-BE49-F238E27FC236}">
                <a16:creationId xmlns:a16="http://schemas.microsoft.com/office/drawing/2014/main" id="{F79A9EFA-F907-898F-88E6-C79B49752B4A}"/>
              </a:ext>
            </a:extLst>
          </p:cNvPr>
          <p:cNvSpPr txBox="1">
            <a:spLocks/>
          </p:cNvSpPr>
          <p:nvPr/>
        </p:nvSpPr>
        <p:spPr>
          <a:xfrm>
            <a:off x="1183040" y="499691"/>
            <a:ext cx="9825919" cy="57590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s-ES" cap="none" noProof="1">
                <a:latin typeface="Century Schoolbook" panose="02040604050505020304" pitchFamily="18" charset="0"/>
              </a:rPr>
              <a:t>Neurona </a:t>
            </a:r>
            <a:r>
              <a:rPr lang="es-ES" sz="4000" noProof="1">
                <a:latin typeface="Century Schoolbook" panose="02040604050505020304" pitchFamily="18" charset="0"/>
              </a:rPr>
              <a:t>Artificial</a:t>
            </a:r>
            <a:endParaRPr lang="es-MX" sz="4000" dirty="0">
              <a:latin typeface="Century Schoolbook" panose="02040604050505020304" pitchFamily="18" charset="0"/>
            </a:endParaRPr>
          </a:p>
        </p:txBody>
      </p:sp>
      <p:sp>
        <p:nvSpPr>
          <p:cNvPr id="44" name="CuadroTexto 43">
            <a:extLst>
              <a:ext uri="{FF2B5EF4-FFF2-40B4-BE49-F238E27FC236}">
                <a16:creationId xmlns:a16="http://schemas.microsoft.com/office/drawing/2014/main" id="{4CD7CBC9-DABC-2BCD-4836-F9F2AFF80732}"/>
              </a:ext>
            </a:extLst>
          </p:cNvPr>
          <p:cNvSpPr txBox="1"/>
          <p:nvPr/>
        </p:nvSpPr>
        <p:spPr>
          <a:xfrm>
            <a:off x="1183040" y="1455067"/>
            <a:ext cx="9825919" cy="2504981"/>
          </a:xfrm>
          <a:prstGeom prst="rect">
            <a:avLst/>
          </a:prstGeom>
          <a:noFill/>
        </p:spPr>
        <p:txBody>
          <a:bodyPr wrap="square">
            <a:spAutoFit/>
          </a:bodyPr>
          <a:lstStyle/>
          <a:p>
            <a:pPr algn="just"/>
            <a:r>
              <a:rPr lang="es-MX" sz="2000" dirty="0">
                <a:latin typeface="Century Schoolbook" panose="02040604050505020304" pitchFamily="18" charset="0"/>
              </a:rPr>
              <a:t>Una neurona artificial es una abstracción de la neurona biológica, representada como un modelo matemático, sus componentes principales: </a:t>
            </a:r>
          </a:p>
          <a:p>
            <a:pPr marL="342900" indent="-342900" algn="just">
              <a:lnSpc>
                <a:spcPct val="150000"/>
              </a:lnSpc>
              <a:buFont typeface="Wingdings" panose="05000000000000000000" pitchFamily="2" charset="2"/>
              <a:buChar char="Ø"/>
            </a:pPr>
            <a:r>
              <a:rPr lang="es-MX" sz="2000" dirty="0">
                <a:latin typeface="Century Schoolbook" panose="02040604050505020304" pitchFamily="18" charset="0"/>
              </a:rPr>
              <a:t>Entradas</a:t>
            </a:r>
          </a:p>
          <a:p>
            <a:pPr marL="342900" indent="-342900" algn="just">
              <a:lnSpc>
                <a:spcPct val="150000"/>
              </a:lnSpc>
              <a:buFont typeface="Wingdings" panose="05000000000000000000" pitchFamily="2" charset="2"/>
              <a:buChar char="Ø"/>
            </a:pPr>
            <a:r>
              <a:rPr lang="es-MX" sz="2000" dirty="0">
                <a:latin typeface="Century Schoolbook" panose="02040604050505020304" pitchFamily="18" charset="0"/>
              </a:rPr>
              <a:t>Suma ponderada de las entradas y pesos</a:t>
            </a:r>
          </a:p>
          <a:p>
            <a:pPr marL="342900" indent="-342900" algn="just">
              <a:lnSpc>
                <a:spcPct val="150000"/>
              </a:lnSpc>
              <a:buFont typeface="Wingdings" panose="05000000000000000000" pitchFamily="2" charset="2"/>
              <a:buChar char="Ø"/>
            </a:pPr>
            <a:r>
              <a:rPr lang="es-MX" sz="2000" dirty="0">
                <a:latin typeface="Century Schoolbook" panose="02040604050505020304" pitchFamily="18" charset="0"/>
              </a:rPr>
              <a:t>Función de activación </a:t>
            </a:r>
          </a:p>
          <a:p>
            <a:pPr marL="342900" indent="-342900" algn="just">
              <a:lnSpc>
                <a:spcPct val="150000"/>
              </a:lnSpc>
              <a:buFont typeface="Wingdings" panose="05000000000000000000" pitchFamily="2" charset="2"/>
              <a:buChar char="Ø"/>
            </a:pPr>
            <a:r>
              <a:rPr lang="es-MX" sz="2000" dirty="0">
                <a:latin typeface="Century Schoolbook" panose="02040604050505020304" pitchFamily="18" charset="0"/>
              </a:rPr>
              <a:t>Salida  </a:t>
            </a:r>
          </a:p>
        </p:txBody>
      </p:sp>
      <p:sp>
        <p:nvSpPr>
          <p:cNvPr id="5" name="Rectángulo 4">
            <a:extLst>
              <a:ext uri="{FF2B5EF4-FFF2-40B4-BE49-F238E27FC236}">
                <a16:creationId xmlns:a16="http://schemas.microsoft.com/office/drawing/2014/main" id="{3CAC4295-DE4F-E767-1312-8AA036569E66}"/>
              </a:ext>
            </a:extLst>
          </p:cNvPr>
          <p:cNvSpPr/>
          <p:nvPr/>
        </p:nvSpPr>
        <p:spPr>
          <a:xfrm>
            <a:off x="2148999" y="4807747"/>
            <a:ext cx="1208461" cy="756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latin typeface="Century Schoolbook" panose="02040604050505020304" pitchFamily="18" charset="0"/>
              </a:rPr>
              <a:t>Entrada</a:t>
            </a:r>
          </a:p>
        </p:txBody>
      </p:sp>
      <p:sp>
        <p:nvSpPr>
          <p:cNvPr id="23" name="Diagrama de flujo: proceso alternativo 22">
            <a:extLst>
              <a:ext uri="{FF2B5EF4-FFF2-40B4-BE49-F238E27FC236}">
                <a16:creationId xmlns:a16="http://schemas.microsoft.com/office/drawing/2014/main" id="{54919F01-876C-FD50-2315-2B82C7889BF4}"/>
              </a:ext>
            </a:extLst>
          </p:cNvPr>
          <p:cNvSpPr/>
          <p:nvPr/>
        </p:nvSpPr>
        <p:spPr>
          <a:xfrm>
            <a:off x="3975652" y="4339518"/>
            <a:ext cx="4240696" cy="1602216"/>
          </a:xfrm>
          <a:prstGeom prst="flowChartAlternateProcess">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s-MX" b="1" dirty="0">
                <a:effectLst>
                  <a:outerShdw blurRad="38100" dist="38100" dir="2700000" algn="tl">
                    <a:srgbClr val="000000">
                      <a:alpha val="43137"/>
                    </a:srgbClr>
                  </a:outerShdw>
                </a:effectLst>
                <a:latin typeface="Century Schoolbook" panose="02040604050505020304" pitchFamily="18" charset="0"/>
              </a:rPr>
              <a:t>SOMA</a:t>
            </a:r>
          </a:p>
        </p:txBody>
      </p:sp>
      <p:cxnSp>
        <p:nvCxnSpPr>
          <p:cNvPr id="7" name="Conector recto de flecha 6">
            <a:extLst>
              <a:ext uri="{FF2B5EF4-FFF2-40B4-BE49-F238E27FC236}">
                <a16:creationId xmlns:a16="http://schemas.microsoft.com/office/drawing/2014/main" id="{2221A3B8-9B7A-9696-C45D-5007EAE70377}"/>
              </a:ext>
            </a:extLst>
          </p:cNvPr>
          <p:cNvCxnSpPr>
            <a:cxnSpLocks/>
            <a:stCxn id="5" idx="3"/>
            <a:endCxn id="8" idx="1"/>
          </p:cNvCxnSpPr>
          <p:nvPr/>
        </p:nvCxnSpPr>
        <p:spPr>
          <a:xfrm>
            <a:off x="3357460" y="5185747"/>
            <a:ext cx="85407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Rectángulo 7">
            <a:extLst>
              <a:ext uri="{FF2B5EF4-FFF2-40B4-BE49-F238E27FC236}">
                <a16:creationId xmlns:a16="http://schemas.microsoft.com/office/drawing/2014/main" id="{A7D8DA84-8320-4AB7-8055-C10EE7810054}"/>
              </a:ext>
            </a:extLst>
          </p:cNvPr>
          <p:cNvSpPr/>
          <p:nvPr/>
        </p:nvSpPr>
        <p:spPr>
          <a:xfrm>
            <a:off x="4211536" y="4807747"/>
            <a:ext cx="1897716" cy="756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latin typeface="Century Schoolbook" panose="02040604050505020304" pitchFamily="18" charset="0"/>
              </a:rPr>
              <a:t>Suma ponderada (entrada y pesos)</a:t>
            </a:r>
          </a:p>
        </p:txBody>
      </p:sp>
      <p:sp>
        <p:nvSpPr>
          <p:cNvPr id="26" name="Rectángulo 25">
            <a:extLst>
              <a:ext uri="{FF2B5EF4-FFF2-40B4-BE49-F238E27FC236}">
                <a16:creationId xmlns:a16="http://schemas.microsoft.com/office/drawing/2014/main" id="{326782EE-6BCE-86BC-1110-0936121011F8}"/>
              </a:ext>
            </a:extLst>
          </p:cNvPr>
          <p:cNvSpPr/>
          <p:nvPr/>
        </p:nvSpPr>
        <p:spPr>
          <a:xfrm>
            <a:off x="8963001" y="4807747"/>
            <a:ext cx="1080000" cy="756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latin typeface="Century Schoolbook" panose="02040604050505020304" pitchFamily="18" charset="0"/>
              </a:rPr>
              <a:t>Salida</a:t>
            </a:r>
          </a:p>
        </p:txBody>
      </p:sp>
      <p:cxnSp>
        <p:nvCxnSpPr>
          <p:cNvPr id="28" name="Conector recto de flecha 27">
            <a:extLst>
              <a:ext uri="{FF2B5EF4-FFF2-40B4-BE49-F238E27FC236}">
                <a16:creationId xmlns:a16="http://schemas.microsoft.com/office/drawing/2014/main" id="{E90A8D35-0940-9EE8-9E30-4C8F1E791500}"/>
              </a:ext>
            </a:extLst>
          </p:cNvPr>
          <p:cNvCxnSpPr>
            <a:cxnSpLocks/>
            <a:stCxn id="9" idx="3"/>
            <a:endCxn id="26" idx="1"/>
          </p:cNvCxnSpPr>
          <p:nvPr/>
        </p:nvCxnSpPr>
        <p:spPr>
          <a:xfrm>
            <a:off x="7974732" y="5185747"/>
            <a:ext cx="98826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ángulo 8">
            <a:extLst>
              <a:ext uri="{FF2B5EF4-FFF2-40B4-BE49-F238E27FC236}">
                <a16:creationId xmlns:a16="http://schemas.microsoft.com/office/drawing/2014/main" id="{A36369A7-D7E0-8BCB-7072-96A67D96872D}"/>
              </a:ext>
            </a:extLst>
          </p:cNvPr>
          <p:cNvSpPr/>
          <p:nvPr/>
        </p:nvSpPr>
        <p:spPr>
          <a:xfrm>
            <a:off x="6588990" y="4807747"/>
            <a:ext cx="1385742" cy="756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latin typeface="Century Schoolbook" panose="02040604050505020304" pitchFamily="18" charset="0"/>
              </a:rPr>
              <a:t>Función de activación</a:t>
            </a:r>
          </a:p>
        </p:txBody>
      </p:sp>
      <p:cxnSp>
        <p:nvCxnSpPr>
          <p:cNvPr id="16" name="Conector recto de flecha 15">
            <a:extLst>
              <a:ext uri="{FF2B5EF4-FFF2-40B4-BE49-F238E27FC236}">
                <a16:creationId xmlns:a16="http://schemas.microsoft.com/office/drawing/2014/main" id="{B697064D-BE67-0DE8-FA38-C85E8BD31947}"/>
              </a:ext>
            </a:extLst>
          </p:cNvPr>
          <p:cNvCxnSpPr>
            <a:cxnSpLocks/>
            <a:stCxn id="8" idx="3"/>
            <a:endCxn id="9" idx="1"/>
          </p:cNvCxnSpPr>
          <p:nvPr/>
        </p:nvCxnSpPr>
        <p:spPr>
          <a:xfrm>
            <a:off x="6109252" y="5185747"/>
            <a:ext cx="4797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6525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Underfitting</a:t>
            </a:r>
            <a:endParaRPr lang="es-MX" dirty="0"/>
          </a:p>
        </p:txBody>
      </p:sp>
      <p:sp>
        <p:nvSpPr>
          <p:cNvPr id="5" name="CuadroTexto 4">
            <a:extLst>
              <a:ext uri="{FF2B5EF4-FFF2-40B4-BE49-F238E27FC236}">
                <a16:creationId xmlns:a16="http://schemas.microsoft.com/office/drawing/2014/main" id="{253C344A-5756-4240-A633-663C4AE6965D}"/>
              </a:ext>
            </a:extLst>
          </p:cNvPr>
          <p:cNvSpPr txBox="1"/>
          <p:nvPr/>
        </p:nvSpPr>
        <p:spPr>
          <a:xfrm>
            <a:off x="1385742" y="1515928"/>
            <a:ext cx="9623217" cy="2031325"/>
          </a:xfrm>
          <a:prstGeom prst="rect">
            <a:avLst/>
          </a:prstGeom>
          <a:noFill/>
        </p:spPr>
        <p:txBody>
          <a:bodyPr wrap="square">
            <a:spAutoFit/>
          </a:bodyPr>
          <a:lstStyle/>
          <a:p>
            <a:pPr algn="just"/>
            <a:r>
              <a:rPr lang="es-MX" dirty="0">
                <a:latin typeface="Century Schoolbook" panose="02040604050505020304" pitchFamily="18" charset="0"/>
              </a:rPr>
              <a:t>El </a:t>
            </a:r>
            <a:r>
              <a:rPr lang="es-MX" dirty="0" err="1">
                <a:latin typeface="Century Schoolbook" panose="02040604050505020304" pitchFamily="18" charset="0"/>
              </a:rPr>
              <a:t>underfitting</a:t>
            </a:r>
            <a:r>
              <a:rPr lang="es-MX" dirty="0">
                <a:latin typeface="Century Schoolbook" panose="02040604050505020304" pitchFamily="18" charset="0"/>
              </a:rPr>
              <a:t> ocurre cuando un modelo estadístico o un algoritmo de aprendizaje automático no puede capturar la tendencia subyacente de los datos, es decir, solo funciona bien en los datos de entrenamiento pero funciona mal en los datos de prueba.</a:t>
            </a:r>
          </a:p>
          <a:p>
            <a:pPr algn="just"/>
            <a:r>
              <a:rPr lang="es-MX" dirty="0">
                <a:latin typeface="Century Schoolbook" panose="02040604050505020304" pitchFamily="18" charset="0"/>
              </a:rPr>
              <a:t>Su aparición simplemente significa que nuestro modelo o el algoritmo no se ajusta lo suficientemente bien a los datos. Por lo general, sucede cuando tenemos menos datos para construir un modelo preciso y también cuando intentamos construir un modelo lineal con menos datos no lineales.</a:t>
            </a:r>
          </a:p>
        </p:txBody>
      </p:sp>
      <p:pic>
        <p:nvPicPr>
          <p:cNvPr id="4" name="Imagen 3">
            <a:extLst>
              <a:ext uri="{FF2B5EF4-FFF2-40B4-BE49-F238E27FC236}">
                <a16:creationId xmlns:a16="http://schemas.microsoft.com/office/drawing/2014/main" id="{FFEF19C3-447F-558A-BE68-FA08D0CC4FAC}"/>
              </a:ext>
            </a:extLst>
          </p:cNvPr>
          <p:cNvPicPr>
            <a:picLocks noChangeAspect="1"/>
          </p:cNvPicPr>
          <p:nvPr/>
        </p:nvPicPr>
        <p:blipFill>
          <a:blip r:embed="rId4"/>
          <a:stretch>
            <a:fillRect/>
          </a:stretch>
        </p:blipFill>
        <p:spPr>
          <a:xfrm>
            <a:off x="4285672" y="3593777"/>
            <a:ext cx="3492878" cy="2817588"/>
          </a:xfrm>
          <a:prstGeom prst="rect">
            <a:avLst/>
          </a:prstGeom>
          <a:noFill/>
          <a:ln w="38100">
            <a:solidFill>
              <a:srgbClr val="002060"/>
            </a:solidFill>
          </a:ln>
        </p:spPr>
      </p:pic>
    </p:spTree>
    <p:extLst>
      <p:ext uri="{BB962C8B-B14F-4D97-AF65-F5344CB8AC3E}">
        <p14:creationId xmlns:p14="http://schemas.microsoft.com/office/powerpoint/2010/main" val="3139954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Underfitting</a:t>
            </a:r>
            <a:endParaRPr lang="es-MX" dirty="0"/>
          </a:p>
        </p:txBody>
      </p:sp>
      <p:sp>
        <p:nvSpPr>
          <p:cNvPr id="5" name="CuadroTexto 4">
            <a:extLst>
              <a:ext uri="{FF2B5EF4-FFF2-40B4-BE49-F238E27FC236}">
                <a16:creationId xmlns:a16="http://schemas.microsoft.com/office/drawing/2014/main" id="{8D3383FA-74D7-319D-2433-1079C36577AE}"/>
              </a:ext>
            </a:extLst>
          </p:cNvPr>
          <p:cNvSpPr txBox="1"/>
          <p:nvPr/>
        </p:nvSpPr>
        <p:spPr>
          <a:xfrm>
            <a:off x="735494" y="1382839"/>
            <a:ext cx="10721009" cy="3416320"/>
          </a:xfrm>
          <a:prstGeom prst="rect">
            <a:avLst/>
          </a:prstGeom>
          <a:noFill/>
        </p:spPr>
        <p:txBody>
          <a:bodyPr wrap="square">
            <a:spAutoFit/>
          </a:bodyPr>
          <a:lstStyle>
            <a:defPPr rtl="0">
              <a:defRPr lang="es-es"/>
            </a:defPPr>
            <a:lvl1pPr algn="just">
              <a:defRPr>
                <a:latin typeface="Century Schoolbook" panose="02040604050505020304" pitchFamily="18" charset="0"/>
              </a:defRPr>
            </a:lvl1pPr>
          </a:lstStyle>
          <a:p>
            <a:pPr algn="ctr"/>
            <a:r>
              <a:rPr lang="es-MX" b="1" dirty="0"/>
              <a:t>¿Cómo evitar el sobreajuste?</a:t>
            </a:r>
          </a:p>
          <a:p>
            <a:endParaRPr lang="es-MX" b="1" dirty="0"/>
          </a:p>
          <a:p>
            <a:r>
              <a:rPr lang="es-MX" dirty="0"/>
              <a:t>Técnicas para reducir el </a:t>
            </a:r>
            <a:r>
              <a:rPr lang="es-MX" dirty="0" err="1"/>
              <a:t>underfitting</a:t>
            </a:r>
            <a:r>
              <a:rPr lang="es-MX" dirty="0"/>
              <a:t>: </a:t>
            </a:r>
          </a:p>
          <a:p>
            <a:endParaRPr lang="es-MX" dirty="0"/>
          </a:p>
          <a:p>
            <a:pPr marL="285750" indent="-285750">
              <a:buFont typeface="Wingdings" panose="05000000000000000000" pitchFamily="2" charset="2"/>
              <a:buChar char="Ø"/>
            </a:pPr>
            <a:r>
              <a:rPr lang="es-MX" dirty="0"/>
              <a:t>Aumentar la complejidad del modelo</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Aumentar el número de características, realizando ingeniería de características</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Elimina el ruido de los datos.</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Aumente el número de épocas o aumente la duración del entrenamiento para obtener mejores resultados.</a:t>
            </a:r>
          </a:p>
        </p:txBody>
      </p:sp>
    </p:spTree>
    <p:extLst>
      <p:ext uri="{BB962C8B-B14F-4D97-AF65-F5344CB8AC3E}">
        <p14:creationId xmlns:p14="http://schemas.microsoft.com/office/powerpoint/2010/main" val="742457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Generalizacion</a:t>
            </a:r>
            <a:endParaRPr lang="es-MX" dirty="0"/>
          </a:p>
        </p:txBody>
      </p:sp>
      <p:pic>
        <p:nvPicPr>
          <p:cNvPr id="7" name="Imagen 6">
            <a:extLst>
              <a:ext uri="{FF2B5EF4-FFF2-40B4-BE49-F238E27FC236}">
                <a16:creationId xmlns:a16="http://schemas.microsoft.com/office/drawing/2014/main" id="{45A3C3B4-B3B2-ABE0-48A4-579181DFA721}"/>
              </a:ext>
            </a:extLst>
          </p:cNvPr>
          <p:cNvPicPr>
            <a:picLocks noChangeAspect="1"/>
          </p:cNvPicPr>
          <p:nvPr/>
        </p:nvPicPr>
        <p:blipFill>
          <a:blip r:embed="rId4"/>
          <a:stretch>
            <a:fillRect/>
          </a:stretch>
        </p:blipFill>
        <p:spPr>
          <a:xfrm>
            <a:off x="2553320" y="2220330"/>
            <a:ext cx="7085358" cy="3333671"/>
          </a:xfrm>
          <a:prstGeom prst="rect">
            <a:avLst/>
          </a:prstGeom>
          <a:noFill/>
          <a:ln w="38100">
            <a:solidFill>
              <a:srgbClr val="002060"/>
            </a:solidFill>
          </a:ln>
        </p:spPr>
      </p:pic>
    </p:spTree>
    <p:extLst>
      <p:ext uri="{BB962C8B-B14F-4D97-AF65-F5344CB8AC3E}">
        <p14:creationId xmlns:p14="http://schemas.microsoft.com/office/powerpoint/2010/main" val="1861678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E332350-E516-1AA1-AF73-1CFEA4F65595}"/>
              </a:ext>
            </a:extLst>
          </p:cNvPr>
          <p:cNvPicPr>
            <a:picLocks noChangeAspect="1"/>
          </p:cNvPicPr>
          <p:nvPr/>
        </p:nvPicPr>
        <p:blipFill>
          <a:blip r:embed="rId2"/>
          <a:stretch>
            <a:fillRect/>
          </a:stretch>
        </p:blipFill>
        <p:spPr>
          <a:xfrm>
            <a:off x="9586221" y="431728"/>
            <a:ext cx="2257425" cy="2028825"/>
          </a:xfrm>
          <a:prstGeom prst="rect">
            <a:avLst/>
          </a:prstGeom>
        </p:spPr>
      </p:pic>
      <p:pic>
        <p:nvPicPr>
          <p:cNvPr id="12" name="Imagen 11">
            <a:extLst>
              <a:ext uri="{FF2B5EF4-FFF2-40B4-BE49-F238E27FC236}">
                <a16:creationId xmlns:a16="http://schemas.microsoft.com/office/drawing/2014/main" id="{42C166CA-D10C-5CC3-B047-DD66BD47AAD0}"/>
              </a:ext>
            </a:extLst>
          </p:cNvPr>
          <p:cNvPicPr>
            <a:picLocks noChangeAspect="1"/>
          </p:cNvPicPr>
          <p:nvPr/>
        </p:nvPicPr>
        <p:blipFill>
          <a:blip r:embed="rId3"/>
          <a:stretch>
            <a:fillRect/>
          </a:stretch>
        </p:blipFill>
        <p:spPr>
          <a:xfrm>
            <a:off x="443679" y="431729"/>
            <a:ext cx="1385742" cy="2028825"/>
          </a:xfrm>
          <a:prstGeom prst="rect">
            <a:avLst/>
          </a:prstGeom>
        </p:spPr>
      </p:pic>
      <p:sp>
        <p:nvSpPr>
          <p:cNvPr id="14" name="CuadroTexto 13">
            <a:extLst>
              <a:ext uri="{FF2B5EF4-FFF2-40B4-BE49-F238E27FC236}">
                <a16:creationId xmlns:a16="http://schemas.microsoft.com/office/drawing/2014/main" id="{A4A867D9-9F23-EBB0-BC75-F966360A91B6}"/>
              </a:ext>
            </a:extLst>
          </p:cNvPr>
          <p:cNvSpPr txBox="1"/>
          <p:nvPr/>
        </p:nvSpPr>
        <p:spPr>
          <a:xfrm>
            <a:off x="2388842" y="2767280"/>
            <a:ext cx="7414316" cy="830997"/>
          </a:xfrm>
          <a:prstGeom prst="rect">
            <a:avLst/>
          </a:prstGeom>
          <a:noFill/>
        </p:spPr>
        <p:txBody>
          <a:bodyPr wrap="square" rtlCol="0">
            <a:spAutoFit/>
          </a:bodyPr>
          <a:lstStyle/>
          <a:p>
            <a:pPr algn="ctr"/>
            <a:r>
              <a:rPr lang="es-MX" sz="4800" dirty="0" err="1">
                <a:effectLst>
                  <a:outerShdw blurRad="38100" dist="38100" dir="2700000" algn="tl">
                    <a:srgbClr val="000000">
                      <a:alpha val="43137"/>
                    </a:srgbClr>
                  </a:outerShdw>
                </a:effectLst>
                <a:latin typeface="Century Schoolbook" panose="02040604050505020304" pitchFamily="18" charset="0"/>
              </a:rPr>
              <a:t>PyTorch</a:t>
            </a:r>
            <a:endParaRPr lang="es-MX" sz="4800" dirty="0">
              <a:effectLst>
                <a:outerShdw blurRad="38100" dist="38100" dir="2700000" algn="tl">
                  <a:srgbClr val="000000">
                    <a:alpha val="43137"/>
                  </a:srgbClr>
                </a:outerShdw>
              </a:effectLst>
              <a:latin typeface="Century Schoolbook" panose="02040604050505020304" pitchFamily="18" charset="0"/>
            </a:endParaRPr>
          </a:p>
        </p:txBody>
      </p:sp>
      <p:pic>
        <p:nvPicPr>
          <p:cNvPr id="16" name="Imagen 15">
            <a:extLst>
              <a:ext uri="{FF2B5EF4-FFF2-40B4-BE49-F238E27FC236}">
                <a16:creationId xmlns:a16="http://schemas.microsoft.com/office/drawing/2014/main" id="{9F8866DA-2F2B-7679-9FC9-59EFE9E9FDB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17" name="CuadroTexto 16">
            <a:extLst>
              <a:ext uri="{FF2B5EF4-FFF2-40B4-BE49-F238E27FC236}">
                <a16:creationId xmlns:a16="http://schemas.microsoft.com/office/drawing/2014/main" id="{BDA83F6E-85AB-BA59-F1EB-2B30A649D37A}"/>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Tree>
    <p:extLst>
      <p:ext uri="{BB962C8B-B14F-4D97-AF65-F5344CB8AC3E}">
        <p14:creationId xmlns:p14="http://schemas.microsoft.com/office/powerpoint/2010/main" val="140343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¿Que es PyTorch?</a:t>
            </a:r>
          </a:p>
        </p:txBody>
      </p:sp>
      <p:sp>
        <p:nvSpPr>
          <p:cNvPr id="6" name="CuadroTexto 5">
            <a:extLst>
              <a:ext uri="{FF2B5EF4-FFF2-40B4-BE49-F238E27FC236}">
                <a16:creationId xmlns:a16="http://schemas.microsoft.com/office/drawing/2014/main" id="{3B5D8B6A-DCB2-9937-F94C-7921F2FA4B1B}"/>
              </a:ext>
            </a:extLst>
          </p:cNvPr>
          <p:cNvSpPr txBox="1"/>
          <p:nvPr/>
        </p:nvSpPr>
        <p:spPr>
          <a:xfrm>
            <a:off x="1103584" y="1567504"/>
            <a:ext cx="9905376" cy="1477328"/>
          </a:xfrm>
          <a:prstGeom prst="rect">
            <a:avLst/>
          </a:prstGeom>
          <a:noFill/>
        </p:spPr>
        <p:txBody>
          <a:bodyPr wrap="square">
            <a:spAutoFit/>
          </a:bodyPr>
          <a:lstStyle/>
          <a:p>
            <a:pPr algn="just"/>
            <a:r>
              <a:rPr lang="es-MX" dirty="0" err="1">
                <a:latin typeface="Century Schoolbook" panose="02040604050505020304" pitchFamily="18" charset="0"/>
              </a:rPr>
              <a:t>PyTorch</a:t>
            </a:r>
            <a:r>
              <a:rPr lang="es-MX" dirty="0">
                <a:latin typeface="Century Schoolbook" panose="02040604050505020304" pitchFamily="18" charset="0"/>
              </a:rPr>
              <a:t> es un </a:t>
            </a:r>
            <a:r>
              <a:rPr lang="es-MX" dirty="0" err="1">
                <a:latin typeface="Century Schoolbook" panose="02040604050505020304" pitchFamily="18" charset="0"/>
              </a:rPr>
              <a:t>framework</a:t>
            </a:r>
            <a:r>
              <a:rPr lang="es-MX" dirty="0">
                <a:latin typeface="Century Schoolbook" panose="02040604050505020304" pitchFamily="18" charset="0"/>
              </a:rPr>
              <a:t> de Machine </a:t>
            </a:r>
            <a:r>
              <a:rPr lang="es-MX" dirty="0" err="1">
                <a:latin typeface="Century Schoolbook" panose="02040604050505020304" pitchFamily="18" charset="0"/>
              </a:rPr>
              <a:t>Learning</a:t>
            </a:r>
            <a:r>
              <a:rPr lang="es-MX" dirty="0">
                <a:latin typeface="Century Schoolbook" panose="02040604050505020304" pitchFamily="18" charset="0"/>
              </a:rPr>
              <a:t> de código abierto creado para ser flexible y modular para la investigación, con la estabilidad y el soporte necesarios para el despliegue de producción. </a:t>
            </a:r>
            <a:r>
              <a:rPr lang="es-MX" dirty="0" err="1">
                <a:latin typeface="Century Schoolbook" panose="02040604050505020304" pitchFamily="18" charset="0"/>
              </a:rPr>
              <a:t>PyTorch</a:t>
            </a:r>
            <a:r>
              <a:rPr lang="es-MX" dirty="0">
                <a:latin typeface="Century Schoolbook" panose="02040604050505020304" pitchFamily="18" charset="0"/>
              </a:rPr>
              <a:t> proporciona un paquete de Python para funciones de alto nivel como el cálculo de tensor (como </a:t>
            </a:r>
            <a:r>
              <a:rPr lang="es-MX" dirty="0" err="1">
                <a:latin typeface="Century Schoolbook" panose="02040604050505020304" pitchFamily="18" charset="0"/>
              </a:rPr>
              <a:t>NumPy</a:t>
            </a:r>
            <a:r>
              <a:rPr lang="es-MX" dirty="0">
                <a:latin typeface="Century Schoolbook" panose="02040604050505020304" pitchFamily="18" charset="0"/>
              </a:rPr>
              <a:t>) con una fuerte aceleración de GPU .</a:t>
            </a:r>
          </a:p>
          <a:p>
            <a:pPr algn="just"/>
            <a:endParaRPr lang="es-MX" dirty="0">
              <a:solidFill>
                <a:srgbClr val="292929"/>
              </a:solidFill>
              <a:latin typeface="Century Schoolbook" panose="02040604050505020304" pitchFamily="18" charset="0"/>
            </a:endParaRPr>
          </a:p>
        </p:txBody>
      </p:sp>
      <p:pic>
        <p:nvPicPr>
          <p:cNvPr id="8" name="Imagen 7">
            <a:extLst>
              <a:ext uri="{FF2B5EF4-FFF2-40B4-BE49-F238E27FC236}">
                <a16:creationId xmlns:a16="http://schemas.microsoft.com/office/drawing/2014/main" id="{DDD23E4B-223D-8AC4-41B2-DA26D5802CDA}"/>
              </a:ext>
            </a:extLst>
          </p:cNvPr>
          <p:cNvPicPr>
            <a:picLocks noChangeAspect="1"/>
          </p:cNvPicPr>
          <p:nvPr/>
        </p:nvPicPr>
        <p:blipFill>
          <a:blip r:embed="rId4"/>
          <a:stretch>
            <a:fillRect/>
          </a:stretch>
        </p:blipFill>
        <p:spPr>
          <a:xfrm>
            <a:off x="3929905" y="2930966"/>
            <a:ext cx="4332188" cy="3182387"/>
          </a:xfrm>
          <a:prstGeom prst="rect">
            <a:avLst/>
          </a:prstGeom>
          <a:noFill/>
          <a:ln w="38100">
            <a:solidFill>
              <a:srgbClr val="002060"/>
            </a:solidFill>
          </a:ln>
        </p:spPr>
      </p:pic>
    </p:spTree>
    <p:extLst>
      <p:ext uri="{BB962C8B-B14F-4D97-AF65-F5344CB8AC3E}">
        <p14:creationId xmlns:p14="http://schemas.microsoft.com/office/powerpoint/2010/main" val="4282338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¿Que es un Tensor?</a:t>
            </a:r>
          </a:p>
        </p:txBody>
      </p:sp>
      <p:sp>
        <p:nvSpPr>
          <p:cNvPr id="6" name="CuadroTexto 5">
            <a:extLst>
              <a:ext uri="{FF2B5EF4-FFF2-40B4-BE49-F238E27FC236}">
                <a16:creationId xmlns:a16="http://schemas.microsoft.com/office/drawing/2014/main" id="{3B5D8B6A-DCB2-9937-F94C-7921F2FA4B1B}"/>
              </a:ext>
            </a:extLst>
          </p:cNvPr>
          <p:cNvSpPr txBox="1"/>
          <p:nvPr/>
        </p:nvSpPr>
        <p:spPr>
          <a:xfrm>
            <a:off x="1103584" y="1567504"/>
            <a:ext cx="9905376" cy="923330"/>
          </a:xfrm>
          <a:prstGeom prst="rect">
            <a:avLst/>
          </a:prstGeom>
          <a:noFill/>
        </p:spPr>
        <p:txBody>
          <a:bodyPr wrap="square">
            <a:spAutoFit/>
          </a:bodyPr>
          <a:lstStyle/>
          <a:p>
            <a:pPr algn="just"/>
            <a:r>
              <a:rPr lang="es-MX" dirty="0">
                <a:latin typeface="Century Schoolbook" panose="02040604050505020304" pitchFamily="18" charset="0"/>
              </a:rPr>
              <a:t>Un Tensor es solo un término más genérico que </a:t>
            </a:r>
            <a:r>
              <a:rPr lang="es-MX" dirty="0" err="1">
                <a:latin typeface="Century Schoolbook" panose="02040604050505020304" pitchFamily="18" charset="0"/>
              </a:rPr>
              <a:t>matrix</a:t>
            </a:r>
            <a:r>
              <a:rPr lang="es-MX" dirty="0">
                <a:latin typeface="Century Schoolbook" panose="02040604050505020304" pitchFamily="18" charset="0"/>
              </a:rPr>
              <a:t> o vector . Los tensores de 1 dimensión son vectores. Los tensores bidimensionales son matrices. 3 o más  tensores dimensionales se conocen como tensores. </a:t>
            </a:r>
            <a:endParaRPr lang="es-MX" dirty="0">
              <a:solidFill>
                <a:srgbClr val="292929"/>
              </a:solidFill>
              <a:latin typeface="Century Schoolbook" panose="02040604050505020304" pitchFamily="18" charset="0"/>
            </a:endParaRPr>
          </a:p>
        </p:txBody>
      </p:sp>
      <p:pic>
        <p:nvPicPr>
          <p:cNvPr id="10" name="Imagen 9">
            <a:extLst>
              <a:ext uri="{FF2B5EF4-FFF2-40B4-BE49-F238E27FC236}">
                <a16:creationId xmlns:a16="http://schemas.microsoft.com/office/drawing/2014/main" id="{B3F99890-5285-83EB-C29F-0EF3DB801E51}"/>
              </a:ext>
            </a:extLst>
          </p:cNvPr>
          <p:cNvPicPr>
            <a:picLocks noChangeAspect="1"/>
          </p:cNvPicPr>
          <p:nvPr/>
        </p:nvPicPr>
        <p:blipFill>
          <a:blip r:embed="rId4"/>
          <a:stretch>
            <a:fillRect/>
          </a:stretch>
        </p:blipFill>
        <p:spPr>
          <a:xfrm>
            <a:off x="4416493" y="3149411"/>
            <a:ext cx="2700562" cy="2341260"/>
          </a:xfrm>
          <a:prstGeom prst="rect">
            <a:avLst/>
          </a:prstGeom>
          <a:noFill/>
          <a:ln w="38100">
            <a:solidFill>
              <a:srgbClr val="002060"/>
            </a:solidFill>
          </a:ln>
        </p:spPr>
      </p:pic>
    </p:spTree>
    <p:extLst>
      <p:ext uri="{BB962C8B-B14F-4D97-AF65-F5344CB8AC3E}">
        <p14:creationId xmlns:p14="http://schemas.microsoft.com/office/powerpoint/2010/main" val="361860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ES" cap="none" noProof="1">
                <a:latin typeface="Century Schoolbook" panose="02040604050505020304" pitchFamily="18" charset="0"/>
              </a:rPr>
              <a:t>Tensores en PyTorch</a:t>
            </a:r>
          </a:p>
        </p:txBody>
      </p:sp>
      <p:sp>
        <p:nvSpPr>
          <p:cNvPr id="6" name="CuadroTexto 5">
            <a:extLst>
              <a:ext uri="{FF2B5EF4-FFF2-40B4-BE49-F238E27FC236}">
                <a16:creationId xmlns:a16="http://schemas.microsoft.com/office/drawing/2014/main" id="{3B5D8B6A-DCB2-9937-F94C-7921F2FA4B1B}"/>
              </a:ext>
            </a:extLst>
          </p:cNvPr>
          <p:cNvSpPr txBox="1"/>
          <p:nvPr/>
        </p:nvSpPr>
        <p:spPr>
          <a:xfrm>
            <a:off x="1103583" y="1397675"/>
            <a:ext cx="9905376" cy="2031325"/>
          </a:xfrm>
          <a:prstGeom prst="rect">
            <a:avLst/>
          </a:prstGeom>
          <a:noFill/>
        </p:spPr>
        <p:txBody>
          <a:bodyPr wrap="square">
            <a:spAutoFit/>
          </a:bodyPr>
          <a:lstStyle>
            <a:defPPr rtl="0">
              <a:defRPr lang="es-es"/>
            </a:defPPr>
            <a:lvl1pPr algn="just">
              <a:defRPr>
                <a:latin typeface="Century Schoolbook" panose="02040604050505020304" pitchFamily="18" charset="0"/>
              </a:defRPr>
            </a:lvl1pPr>
          </a:lstStyle>
          <a:p>
            <a:r>
              <a:rPr lang="es-MX" dirty="0"/>
              <a:t>Hay 4 tipos principales de tensores en </a:t>
            </a:r>
            <a:r>
              <a:rPr lang="es-MX" dirty="0" err="1"/>
              <a:t>PyTorch</a:t>
            </a:r>
            <a:r>
              <a:rPr lang="es-MX" dirty="0"/>
              <a:t>: tensores de Byte, </a:t>
            </a:r>
            <a:r>
              <a:rPr lang="es-MX" dirty="0" err="1"/>
              <a:t>Float</a:t>
            </a:r>
            <a:r>
              <a:rPr lang="es-MX" dirty="0"/>
              <a:t>, </a:t>
            </a:r>
            <a:r>
              <a:rPr lang="es-MX" dirty="0" err="1"/>
              <a:t>Double</a:t>
            </a:r>
            <a:r>
              <a:rPr lang="es-MX" dirty="0"/>
              <a:t> y Long. Cada tipo de tensor corresponde al tipo de número (y más importante, el tamaño / indicación del número) contenido en cada lugar de la matriz. Entonces, si un Tensor de 1-d es una “lista de números”, un Tensor de Flotación de 1-d es una lista de flotadores . Como regla general, para peso </a:t>
            </a:r>
            <a:r>
              <a:rPr lang="es-MX" dirty="0" err="1"/>
              <a:t>matries</a:t>
            </a:r>
            <a:r>
              <a:rPr lang="es-MX" dirty="0"/>
              <a:t> usamos </a:t>
            </a:r>
            <a:r>
              <a:rPr lang="es-MX" dirty="0" err="1"/>
              <a:t>FloatTensors</a:t>
            </a:r>
            <a:r>
              <a:rPr lang="es-MX" dirty="0"/>
              <a:t>. Para las matrices de datos, es probable que usemos </a:t>
            </a:r>
            <a:r>
              <a:rPr lang="es-MX" dirty="0" err="1"/>
              <a:t>FloatTensors</a:t>
            </a:r>
            <a:r>
              <a:rPr lang="es-MX" dirty="0"/>
              <a:t> (para entradas con valores reales) o Long </a:t>
            </a:r>
            <a:r>
              <a:rPr lang="es-MX" dirty="0" err="1"/>
              <a:t>Tensors</a:t>
            </a:r>
            <a:r>
              <a:rPr lang="es-MX" dirty="0"/>
              <a:t> (para enteros).</a:t>
            </a:r>
          </a:p>
        </p:txBody>
      </p:sp>
      <p:pic>
        <p:nvPicPr>
          <p:cNvPr id="5" name="Imagen 4">
            <a:hlinkClick r:id="rId4"/>
            <a:extLst>
              <a:ext uri="{FF2B5EF4-FFF2-40B4-BE49-F238E27FC236}">
                <a16:creationId xmlns:a16="http://schemas.microsoft.com/office/drawing/2014/main" id="{4935BE98-EE3B-5D38-0061-15757307A0EB}"/>
              </a:ext>
            </a:extLst>
          </p:cNvPr>
          <p:cNvPicPr>
            <a:picLocks noChangeAspect="1"/>
          </p:cNvPicPr>
          <p:nvPr/>
        </p:nvPicPr>
        <p:blipFill>
          <a:blip r:embed="rId5"/>
          <a:stretch>
            <a:fillRect/>
          </a:stretch>
        </p:blipFill>
        <p:spPr>
          <a:xfrm>
            <a:off x="3594032" y="3346996"/>
            <a:ext cx="4529075" cy="2977808"/>
          </a:xfrm>
          <a:prstGeom prst="rect">
            <a:avLst/>
          </a:prstGeom>
          <a:noFill/>
          <a:ln w="38100">
            <a:solidFill>
              <a:srgbClr val="002060"/>
            </a:solidFill>
          </a:ln>
        </p:spPr>
      </p:pic>
    </p:spTree>
    <p:extLst>
      <p:ext uri="{BB962C8B-B14F-4D97-AF65-F5344CB8AC3E}">
        <p14:creationId xmlns:p14="http://schemas.microsoft.com/office/powerpoint/2010/main" val="336855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pic>
        <p:nvPicPr>
          <p:cNvPr id="4" name="Imagen 3">
            <a:extLst>
              <a:ext uri="{FF2B5EF4-FFF2-40B4-BE49-F238E27FC236}">
                <a16:creationId xmlns:a16="http://schemas.microsoft.com/office/drawing/2014/main" id="{11AA35DA-E850-5770-5129-10F6928A957B}"/>
              </a:ext>
            </a:extLst>
          </p:cNvPr>
          <p:cNvPicPr>
            <a:picLocks noChangeAspect="1"/>
          </p:cNvPicPr>
          <p:nvPr/>
        </p:nvPicPr>
        <p:blipFill>
          <a:blip r:embed="rId4"/>
          <a:stretch>
            <a:fillRect/>
          </a:stretch>
        </p:blipFill>
        <p:spPr>
          <a:xfrm>
            <a:off x="237363" y="2104641"/>
            <a:ext cx="4675859" cy="3254766"/>
          </a:xfrm>
          <a:prstGeom prst="rect">
            <a:avLst/>
          </a:prstGeom>
          <a:ln w="28575">
            <a:solidFill>
              <a:srgbClr val="00B050"/>
            </a:solidFill>
          </a:ln>
        </p:spPr>
      </p:pic>
      <p:sp>
        <p:nvSpPr>
          <p:cNvPr id="5" name="Flecha: a la derecha 4">
            <a:extLst>
              <a:ext uri="{FF2B5EF4-FFF2-40B4-BE49-F238E27FC236}">
                <a16:creationId xmlns:a16="http://schemas.microsoft.com/office/drawing/2014/main" id="{4B518AE6-FAC9-8661-49EA-AE885E47DDE0}"/>
              </a:ext>
            </a:extLst>
          </p:cNvPr>
          <p:cNvSpPr/>
          <p:nvPr/>
        </p:nvSpPr>
        <p:spPr>
          <a:xfrm>
            <a:off x="5007470" y="3219952"/>
            <a:ext cx="1561609" cy="1198315"/>
          </a:xfrm>
          <a:prstGeom prst="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b="1" i="0" dirty="0">
                <a:solidFill>
                  <a:schemeClr val="bg1"/>
                </a:solidFill>
                <a:effectLst>
                  <a:outerShdw blurRad="38100" dist="38100" dir="2700000" algn="tl">
                    <a:srgbClr val="000000">
                      <a:alpha val="43137"/>
                    </a:srgbClr>
                  </a:outerShdw>
                </a:effectLst>
                <a:latin typeface="Century Schoolbook" panose="02040604050505020304" pitchFamily="18" charset="0"/>
              </a:rPr>
              <a:t>Abstracción</a:t>
            </a:r>
          </a:p>
          <a:p>
            <a:pPr algn="ctr"/>
            <a:r>
              <a:rPr lang="es-MX" sz="1200" b="1" dirty="0">
                <a:solidFill>
                  <a:schemeClr val="bg1"/>
                </a:solidFill>
                <a:effectLst>
                  <a:outerShdw blurRad="38100" dist="38100" dir="2700000" algn="tl">
                    <a:srgbClr val="000000">
                      <a:alpha val="43137"/>
                    </a:srgbClr>
                  </a:outerShdw>
                </a:effectLst>
                <a:latin typeface="Century Schoolbook" panose="02040604050505020304" pitchFamily="18" charset="0"/>
              </a:rPr>
              <a:t>Modelo Matemático</a:t>
            </a:r>
          </a:p>
        </p:txBody>
      </p:sp>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DDB26279-9D31-A2B0-53CC-BBFFEC6B901A}"/>
                  </a:ext>
                </a:extLst>
              </p:cNvPr>
              <p:cNvSpPr/>
              <p:nvPr/>
            </p:nvSpPr>
            <p:spPr>
              <a:xfrm>
                <a:off x="7491776" y="2543834"/>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1</m:t>
                          </m:r>
                        </m:sub>
                      </m:sSub>
                    </m:oMath>
                  </m:oMathPara>
                </a14:m>
                <a:endParaRPr lang="es-MX" dirty="0"/>
              </a:p>
            </p:txBody>
          </p:sp>
        </mc:Choice>
        <mc:Fallback xmlns="">
          <p:sp>
            <p:nvSpPr>
              <p:cNvPr id="6" name="Elipse 5">
                <a:extLst>
                  <a:ext uri="{FF2B5EF4-FFF2-40B4-BE49-F238E27FC236}">
                    <a16:creationId xmlns:a16="http://schemas.microsoft.com/office/drawing/2014/main" id="{DDB26279-9D31-A2B0-53CC-BBFFEC6B901A}"/>
                  </a:ext>
                </a:extLst>
              </p:cNvPr>
              <p:cNvSpPr>
                <a:spLocks noRot="1" noChangeAspect="1" noMove="1" noResize="1" noEditPoints="1" noAdjustHandles="1" noChangeArrowheads="1" noChangeShapeType="1" noTextEdit="1"/>
              </p:cNvSpPr>
              <p:nvPr/>
            </p:nvSpPr>
            <p:spPr>
              <a:xfrm>
                <a:off x="7491776" y="2543834"/>
                <a:ext cx="360000" cy="360000"/>
              </a:xfrm>
              <a:prstGeom prst="ellipse">
                <a:avLst/>
              </a:prstGeom>
              <a:blipFill>
                <a:blip r:embed="rId5"/>
                <a:stretch>
                  <a:fillRect l="-48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id="{61E9699D-ED31-BD16-A436-A4444A427AC4}"/>
                  </a:ext>
                </a:extLst>
              </p:cNvPr>
              <p:cNvSpPr/>
              <p:nvPr/>
            </p:nvSpPr>
            <p:spPr>
              <a:xfrm>
                <a:off x="7484055" y="3056234"/>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2</m:t>
                          </m:r>
                        </m:sub>
                      </m:sSub>
                    </m:oMath>
                  </m:oMathPara>
                </a14:m>
                <a:endParaRPr lang="es-MX" dirty="0"/>
              </a:p>
            </p:txBody>
          </p:sp>
        </mc:Choice>
        <mc:Fallback xmlns="">
          <p:sp>
            <p:nvSpPr>
              <p:cNvPr id="7" name="Elipse 6">
                <a:extLst>
                  <a:ext uri="{FF2B5EF4-FFF2-40B4-BE49-F238E27FC236}">
                    <a16:creationId xmlns:a16="http://schemas.microsoft.com/office/drawing/2014/main" id="{61E9699D-ED31-BD16-A436-A4444A427AC4}"/>
                  </a:ext>
                </a:extLst>
              </p:cNvPr>
              <p:cNvSpPr>
                <a:spLocks noRot="1" noChangeAspect="1" noMove="1" noResize="1" noEditPoints="1" noAdjustHandles="1" noChangeArrowheads="1" noChangeShapeType="1" noTextEdit="1"/>
              </p:cNvSpPr>
              <p:nvPr/>
            </p:nvSpPr>
            <p:spPr>
              <a:xfrm>
                <a:off x="7484055" y="3056234"/>
                <a:ext cx="360000" cy="360000"/>
              </a:xfrm>
              <a:prstGeom prst="ellipse">
                <a:avLst/>
              </a:prstGeom>
              <a:blipFill>
                <a:blip r:embed="rId6"/>
                <a:stretch>
                  <a:fillRect l="-645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Elipse 7">
                <a:extLst>
                  <a:ext uri="{FF2B5EF4-FFF2-40B4-BE49-F238E27FC236}">
                    <a16:creationId xmlns:a16="http://schemas.microsoft.com/office/drawing/2014/main" id="{E4C3F619-DD63-B619-E50F-718347EDBF64}"/>
                  </a:ext>
                </a:extLst>
              </p:cNvPr>
              <p:cNvSpPr/>
              <p:nvPr/>
            </p:nvSpPr>
            <p:spPr>
              <a:xfrm>
                <a:off x="7484055" y="3568634"/>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3</m:t>
                          </m:r>
                        </m:sub>
                      </m:sSub>
                    </m:oMath>
                  </m:oMathPara>
                </a14:m>
                <a:endParaRPr lang="es-MX" dirty="0"/>
              </a:p>
            </p:txBody>
          </p:sp>
        </mc:Choice>
        <mc:Fallback xmlns="">
          <p:sp>
            <p:nvSpPr>
              <p:cNvPr id="8" name="Elipse 7">
                <a:extLst>
                  <a:ext uri="{FF2B5EF4-FFF2-40B4-BE49-F238E27FC236}">
                    <a16:creationId xmlns:a16="http://schemas.microsoft.com/office/drawing/2014/main" id="{E4C3F619-DD63-B619-E50F-718347EDBF64}"/>
                  </a:ext>
                </a:extLst>
              </p:cNvPr>
              <p:cNvSpPr>
                <a:spLocks noRot="1" noChangeAspect="1" noMove="1" noResize="1" noEditPoints="1" noAdjustHandles="1" noChangeArrowheads="1" noChangeShapeType="1" noTextEdit="1"/>
              </p:cNvSpPr>
              <p:nvPr/>
            </p:nvSpPr>
            <p:spPr>
              <a:xfrm>
                <a:off x="7484055" y="3568634"/>
                <a:ext cx="360000" cy="360000"/>
              </a:xfrm>
              <a:prstGeom prst="ellipse">
                <a:avLst/>
              </a:prstGeom>
              <a:blipFill>
                <a:blip r:embed="rId7"/>
                <a:stretch>
                  <a:fillRect l="-645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Elipse 8">
                <a:extLst>
                  <a:ext uri="{FF2B5EF4-FFF2-40B4-BE49-F238E27FC236}">
                    <a16:creationId xmlns:a16="http://schemas.microsoft.com/office/drawing/2014/main" id="{23ED687E-3F9C-CE90-EE74-2C35E07C8ED2}"/>
                  </a:ext>
                </a:extLst>
              </p:cNvPr>
              <p:cNvSpPr/>
              <p:nvPr/>
            </p:nvSpPr>
            <p:spPr>
              <a:xfrm>
                <a:off x="7491776" y="4450321"/>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𝑛</m:t>
                          </m:r>
                        </m:sub>
                      </m:sSub>
                    </m:oMath>
                  </m:oMathPara>
                </a14:m>
                <a:endParaRPr lang="es-MX" dirty="0"/>
              </a:p>
            </p:txBody>
          </p:sp>
        </mc:Choice>
        <mc:Fallback xmlns="">
          <p:sp>
            <p:nvSpPr>
              <p:cNvPr id="9" name="Elipse 8">
                <a:extLst>
                  <a:ext uri="{FF2B5EF4-FFF2-40B4-BE49-F238E27FC236}">
                    <a16:creationId xmlns:a16="http://schemas.microsoft.com/office/drawing/2014/main" id="{23ED687E-3F9C-CE90-EE74-2C35E07C8ED2}"/>
                  </a:ext>
                </a:extLst>
              </p:cNvPr>
              <p:cNvSpPr>
                <a:spLocks noRot="1" noChangeAspect="1" noMove="1" noResize="1" noEditPoints="1" noAdjustHandles="1" noChangeArrowheads="1" noChangeShapeType="1" noTextEdit="1"/>
              </p:cNvSpPr>
              <p:nvPr/>
            </p:nvSpPr>
            <p:spPr>
              <a:xfrm>
                <a:off x="7491776" y="4450321"/>
                <a:ext cx="360000" cy="360000"/>
              </a:xfrm>
              <a:prstGeom prst="ellipse">
                <a:avLst/>
              </a:prstGeom>
              <a:blipFill>
                <a:blip r:embed="rId8"/>
                <a:stretch>
                  <a:fillRect l="-6452"/>
                </a:stretch>
              </a:blipFill>
            </p:spPr>
            <p:txBody>
              <a:bodyPr/>
              <a:lstStyle/>
              <a:p>
                <a:r>
                  <a:rPr lang="es-MX">
                    <a:noFill/>
                  </a:rPr>
                  <a:t> </a:t>
                </a:r>
              </a:p>
            </p:txBody>
          </p:sp>
        </mc:Fallback>
      </mc:AlternateContent>
      <p:sp>
        <p:nvSpPr>
          <p:cNvPr id="10" name="Diagrama de flujo: conector 9">
            <a:extLst>
              <a:ext uri="{FF2B5EF4-FFF2-40B4-BE49-F238E27FC236}">
                <a16:creationId xmlns:a16="http://schemas.microsoft.com/office/drawing/2014/main" id="{B29218A2-FD4E-358E-19CF-31B56CE0E65D}"/>
              </a:ext>
            </a:extLst>
          </p:cNvPr>
          <p:cNvSpPr/>
          <p:nvPr/>
        </p:nvSpPr>
        <p:spPr>
          <a:xfrm>
            <a:off x="7628145" y="4060213"/>
            <a:ext cx="72000" cy="72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Diagrama de flujo: conector 10">
            <a:extLst>
              <a:ext uri="{FF2B5EF4-FFF2-40B4-BE49-F238E27FC236}">
                <a16:creationId xmlns:a16="http://schemas.microsoft.com/office/drawing/2014/main" id="{33E351DA-2F3D-4740-DAF2-DDA9EC18688F}"/>
              </a:ext>
            </a:extLst>
          </p:cNvPr>
          <p:cNvSpPr/>
          <p:nvPr/>
        </p:nvSpPr>
        <p:spPr>
          <a:xfrm>
            <a:off x="7628145" y="4203240"/>
            <a:ext cx="72000" cy="72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Diagrama de flujo: conector 11">
            <a:extLst>
              <a:ext uri="{FF2B5EF4-FFF2-40B4-BE49-F238E27FC236}">
                <a16:creationId xmlns:a16="http://schemas.microsoft.com/office/drawing/2014/main" id="{C4C33165-A80A-0CC2-F540-57DFC7473B76}"/>
              </a:ext>
            </a:extLst>
          </p:cNvPr>
          <p:cNvSpPr/>
          <p:nvPr/>
        </p:nvSpPr>
        <p:spPr>
          <a:xfrm>
            <a:off x="7628145" y="4346267"/>
            <a:ext cx="72000" cy="72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3" name="Elipse 12">
                <a:extLst>
                  <a:ext uri="{FF2B5EF4-FFF2-40B4-BE49-F238E27FC236}">
                    <a16:creationId xmlns:a16="http://schemas.microsoft.com/office/drawing/2014/main" id="{34EBE13C-357A-4334-E6BB-92B649B4BD89}"/>
                  </a:ext>
                </a:extLst>
              </p:cNvPr>
              <p:cNvSpPr/>
              <p:nvPr/>
            </p:nvSpPr>
            <p:spPr>
              <a:xfrm>
                <a:off x="8793405" y="3298888"/>
                <a:ext cx="720000" cy="7200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s-MX" b="0" i="1" smtClean="0">
                          <a:latin typeface="Cambria Math" panose="02040503050406030204" pitchFamily="18" charset="0"/>
                        </a:rPr>
                        <m:t>∑</m:t>
                      </m:r>
                    </m:oMath>
                  </m:oMathPara>
                </a14:m>
                <a:endParaRPr lang="es-MX" dirty="0"/>
              </a:p>
            </p:txBody>
          </p:sp>
        </mc:Choice>
        <mc:Fallback xmlns="">
          <p:sp>
            <p:nvSpPr>
              <p:cNvPr id="13" name="Elipse 12">
                <a:extLst>
                  <a:ext uri="{FF2B5EF4-FFF2-40B4-BE49-F238E27FC236}">
                    <a16:creationId xmlns:a16="http://schemas.microsoft.com/office/drawing/2014/main" id="{34EBE13C-357A-4334-E6BB-92B649B4BD89}"/>
                  </a:ext>
                </a:extLst>
              </p:cNvPr>
              <p:cNvSpPr>
                <a:spLocks noRot="1" noChangeAspect="1" noMove="1" noResize="1" noEditPoints="1" noAdjustHandles="1" noChangeArrowheads="1" noChangeShapeType="1" noTextEdit="1"/>
              </p:cNvSpPr>
              <p:nvPr/>
            </p:nvSpPr>
            <p:spPr>
              <a:xfrm>
                <a:off x="8793405" y="3298888"/>
                <a:ext cx="720000" cy="720000"/>
              </a:xfrm>
              <a:prstGeom prst="ellipse">
                <a:avLst/>
              </a:prstGeom>
              <a:blipFill>
                <a:blip r:embed="rId9"/>
                <a:stretch>
                  <a:fillRect/>
                </a:stretch>
              </a:blipFill>
              <a:ln>
                <a:solidFill>
                  <a:schemeClr val="tx1"/>
                </a:solidFill>
              </a:ln>
            </p:spPr>
            <p:txBody>
              <a:bodyPr/>
              <a:lstStyle/>
              <a:p>
                <a:r>
                  <a:rPr lang="es-MX">
                    <a:noFill/>
                  </a:rPr>
                  <a:t> </a:t>
                </a:r>
              </a:p>
            </p:txBody>
          </p:sp>
        </mc:Fallback>
      </mc:AlternateContent>
      <p:cxnSp>
        <p:nvCxnSpPr>
          <p:cNvPr id="14" name="Conector recto de flecha 13">
            <a:extLst>
              <a:ext uri="{FF2B5EF4-FFF2-40B4-BE49-F238E27FC236}">
                <a16:creationId xmlns:a16="http://schemas.microsoft.com/office/drawing/2014/main" id="{33933F96-91A3-4476-C01A-031EF7F5C88C}"/>
              </a:ext>
            </a:extLst>
          </p:cNvPr>
          <p:cNvCxnSpPr>
            <a:cxnSpLocks/>
            <a:stCxn id="6" idx="5"/>
            <a:endCxn id="13" idx="2"/>
          </p:cNvCxnSpPr>
          <p:nvPr/>
        </p:nvCxnSpPr>
        <p:spPr>
          <a:xfrm>
            <a:off x="7799055" y="2851113"/>
            <a:ext cx="994350" cy="807775"/>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BF4D6463-982A-8FCE-BF2A-8EED03B5E36F}"/>
              </a:ext>
            </a:extLst>
          </p:cNvPr>
          <p:cNvCxnSpPr>
            <a:cxnSpLocks/>
            <a:stCxn id="7" idx="6"/>
            <a:endCxn id="13" idx="2"/>
          </p:cNvCxnSpPr>
          <p:nvPr/>
        </p:nvCxnSpPr>
        <p:spPr>
          <a:xfrm>
            <a:off x="7844055" y="3236234"/>
            <a:ext cx="949350" cy="42265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394380C1-D87E-CCD2-7EFD-EB1C43E1F172}"/>
              </a:ext>
            </a:extLst>
          </p:cNvPr>
          <p:cNvCxnSpPr>
            <a:cxnSpLocks/>
            <a:stCxn id="8" idx="6"/>
            <a:endCxn id="13" idx="2"/>
          </p:cNvCxnSpPr>
          <p:nvPr/>
        </p:nvCxnSpPr>
        <p:spPr>
          <a:xfrm flipV="1">
            <a:off x="7844055" y="3658888"/>
            <a:ext cx="949350" cy="89746"/>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EB2BE1E8-CDA6-FDDC-2D6E-FF0CA4B79F39}"/>
              </a:ext>
            </a:extLst>
          </p:cNvPr>
          <p:cNvCxnSpPr>
            <a:cxnSpLocks/>
            <a:stCxn id="9" idx="7"/>
            <a:endCxn id="13" idx="2"/>
          </p:cNvCxnSpPr>
          <p:nvPr/>
        </p:nvCxnSpPr>
        <p:spPr>
          <a:xfrm flipV="1">
            <a:off x="7799055" y="3658888"/>
            <a:ext cx="994350" cy="84415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2AAA575F-B946-455B-62A0-E0BA34E22DCF}"/>
              </a:ext>
            </a:extLst>
          </p:cNvPr>
          <p:cNvCxnSpPr>
            <a:cxnSpLocks/>
            <a:stCxn id="13" idx="6"/>
            <a:endCxn id="26" idx="1"/>
          </p:cNvCxnSpPr>
          <p:nvPr/>
        </p:nvCxnSpPr>
        <p:spPr>
          <a:xfrm>
            <a:off x="9513405" y="3658888"/>
            <a:ext cx="27383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Globo: flecha hacia arriba 18">
            <a:extLst>
              <a:ext uri="{FF2B5EF4-FFF2-40B4-BE49-F238E27FC236}">
                <a16:creationId xmlns:a16="http://schemas.microsoft.com/office/drawing/2014/main" id="{F052D15A-A033-160E-C627-2A251892AD53}"/>
              </a:ext>
            </a:extLst>
          </p:cNvPr>
          <p:cNvSpPr/>
          <p:nvPr/>
        </p:nvSpPr>
        <p:spPr>
          <a:xfrm>
            <a:off x="8702687" y="4096213"/>
            <a:ext cx="941630" cy="622455"/>
          </a:xfrm>
          <a:prstGeom prst="up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Suma ponderada</a:t>
            </a:r>
          </a:p>
        </p:txBody>
      </p:sp>
      <p:sp>
        <p:nvSpPr>
          <p:cNvPr id="21" name="Abrir llave 20">
            <a:extLst>
              <a:ext uri="{FF2B5EF4-FFF2-40B4-BE49-F238E27FC236}">
                <a16:creationId xmlns:a16="http://schemas.microsoft.com/office/drawing/2014/main" id="{36F8C691-F8DD-0B1F-0B57-1F6852A91FBD}"/>
              </a:ext>
            </a:extLst>
          </p:cNvPr>
          <p:cNvSpPr/>
          <p:nvPr/>
        </p:nvSpPr>
        <p:spPr>
          <a:xfrm>
            <a:off x="7087406" y="2456534"/>
            <a:ext cx="528493" cy="258419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28059041-9484-8413-7CC6-6A14B065714B}"/>
                  </a:ext>
                </a:extLst>
              </p:cNvPr>
              <p:cNvSpPr txBox="1"/>
              <p:nvPr/>
            </p:nvSpPr>
            <p:spPr>
              <a:xfrm>
                <a:off x="7896384" y="2570707"/>
                <a:ext cx="4464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1</m:t>
                          </m:r>
                        </m:sub>
                      </m:sSub>
                    </m:oMath>
                  </m:oMathPara>
                </a14:m>
                <a:endParaRPr lang="es-MX" dirty="0"/>
              </a:p>
            </p:txBody>
          </p:sp>
        </mc:Choice>
        <mc:Fallback xmlns="">
          <p:sp>
            <p:nvSpPr>
              <p:cNvPr id="22" name="CuadroTexto 21">
                <a:extLst>
                  <a:ext uri="{FF2B5EF4-FFF2-40B4-BE49-F238E27FC236}">
                    <a16:creationId xmlns:a16="http://schemas.microsoft.com/office/drawing/2014/main" id="{28059041-9484-8413-7CC6-6A14B065714B}"/>
                  </a:ext>
                </a:extLst>
              </p:cNvPr>
              <p:cNvSpPr txBox="1">
                <a:spLocks noRot="1" noChangeAspect="1" noMove="1" noResize="1" noEditPoints="1" noAdjustHandles="1" noChangeArrowheads="1" noChangeShapeType="1" noTextEdit="1"/>
              </p:cNvSpPr>
              <p:nvPr/>
            </p:nvSpPr>
            <p:spPr>
              <a:xfrm>
                <a:off x="7896384" y="2570707"/>
                <a:ext cx="446490" cy="369332"/>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A9839F9A-6B71-FB70-6C4E-E0A08EC4BA76}"/>
                  </a:ext>
                </a:extLst>
              </p:cNvPr>
              <p:cNvSpPr txBox="1"/>
              <p:nvPr/>
            </p:nvSpPr>
            <p:spPr>
              <a:xfrm>
                <a:off x="7842654" y="2969763"/>
                <a:ext cx="4464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2</m:t>
                          </m:r>
                        </m:sub>
                      </m:sSub>
                    </m:oMath>
                  </m:oMathPara>
                </a14:m>
                <a:endParaRPr lang="es-MX" dirty="0"/>
              </a:p>
            </p:txBody>
          </p:sp>
        </mc:Choice>
        <mc:Fallback xmlns="">
          <p:sp>
            <p:nvSpPr>
              <p:cNvPr id="23" name="CuadroTexto 22">
                <a:extLst>
                  <a:ext uri="{FF2B5EF4-FFF2-40B4-BE49-F238E27FC236}">
                    <a16:creationId xmlns:a16="http://schemas.microsoft.com/office/drawing/2014/main" id="{A9839F9A-6B71-FB70-6C4E-E0A08EC4BA76}"/>
                  </a:ext>
                </a:extLst>
              </p:cNvPr>
              <p:cNvSpPr txBox="1">
                <a:spLocks noRot="1" noChangeAspect="1" noMove="1" noResize="1" noEditPoints="1" noAdjustHandles="1" noChangeArrowheads="1" noChangeShapeType="1" noTextEdit="1"/>
              </p:cNvSpPr>
              <p:nvPr/>
            </p:nvSpPr>
            <p:spPr>
              <a:xfrm>
                <a:off x="7842654" y="2969763"/>
                <a:ext cx="446490" cy="369332"/>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5C294BFC-3757-96EC-9C83-0AE7812B28B4}"/>
                  </a:ext>
                </a:extLst>
              </p:cNvPr>
              <p:cNvSpPr txBox="1"/>
              <p:nvPr/>
            </p:nvSpPr>
            <p:spPr>
              <a:xfrm>
                <a:off x="7842654" y="3362693"/>
                <a:ext cx="4464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3</m:t>
                          </m:r>
                        </m:sub>
                      </m:sSub>
                    </m:oMath>
                  </m:oMathPara>
                </a14:m>
                <a:endParaRPr lang="es-MX" dirty="0"/>
              </a:p>
            </p:txBody>
          </p:sp>
        </mc:Choice>
        <mc:Fallback xmlns="">
          <p:sp>
            <p:nvSpPr>
              <p:cNvPr id="24" name="CuadroTexto 23">
                <a:extLst>
                  <a:ext uri="{FF2B5EF4-FFF2-40B4-BE49-F238E27FC236}">
                    <a16:creationId xmlns:a16="http://schemas.microsoft.com/office/drawing/2014/main" id="{5C294BFC-3757-96EC-9C83-0AE7812B28B4}"/>
                  </a:ext>
                </a:extLst>
              </p:cNvPr>
              <p:cNvSpPr txBox="1">
                <a:spLocks noRot="1" noChangeAspect="1" noMove="1" noResize="1" noEditPoints="1" noAdjustHandles="1" noChangeArrowheads="1" noChangeShapeType="1" noTextEdit="1"/>
              </p:cNvSpPr>
              <p:nvPr/>
            </p:nvSpPr>
            <p:spPr>
              <a:xfrm>
                <a:off x="7842654" y="3362693"/>
                <a:ext cx="446490" cy="369332"/>
              </a:xfrm>
              <a:prstGeom prst="rect">
                <a:avLst/>
              </a:prstGeom>
              <a:blipFill>
                <a:blip r:embed="rId1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8B10911E-FB22-24B6-8751-542E54C573FF}"/>
                  </a:ext>
                </a:extLst>
              </p:cNvPr>
              <p:cNvSpPr txBox="1"/>
              <p:nvPr/>
            </p:nvSpPr>
            <p:spPr>
              <a:xfrm>
                <a:off x="7748700" y="4028220"/>
                <a:ext cx="4464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𝑤</m:t>
                          </m:r>
                        </m:e>
                        <m:sub>
                          <m:r>
                            <a:rPr lang="es-MX" b="0" i="1" smtClean="0">
                              <a:latin typeface="Cambria Math" panose="02040503050406030204" pitchFamily="18" charset="0"/>
                            </a:rPr>
                            <m:t>𝑛</m:t>
                          </m:r>
                        </m:sub>
                      </m:sSub>
                    </m:oMath>
                  </m:oMathPara>
                </a14:m>
                <a:endParaRPr lang="es-MX" dirty="0"/>
              </a:p>
            </p:txBody>
          </p:sp>
        </mc:Choice>
        <mc:Fallback xmlns="">
          <p:sp>
            <p:nvSpPr>
              <p:cNvPr id="25" name="CuadroTexto 24">
                <a:extLst>
                  <a:ext uri="{FF2B5EF4-FFF2-40B4-BE49-F238E27FC236}">
                    <a16:creationId xmlns:a16="http://schemas.microsoft.com/office/drawing/2014/main" id="{8B10911E-FB22-24B6-8751-542E54C573FF}"/>
                  </a:ext>
                </a:extLst>
              </p:cNvPr>
              <p:cNvSpPr txBox="1">
                <a:spLocks noRot="1" noChangeAspect="1" noMove="1" noResize="1" noEditPoints="1" noAdjustHandles="1" noChangeArrowheads="1" noChangeShapeType="1" noTextEdit="1"/>
              </p:cNvSpPr>
              <p:nvPr/>
            </p:nvSpPr>
            <p:spPr>
              <a:xfrm>
                <a:off x="7748700" y="4028220"/>
                <a:ext cx="446490" cy="369332"/>
              </a:xfrm>
              <a:prstGeom prst="rect">
                <a:avLst/>
              </a:prstGeom>
              <a:blipFill>
                <a:blip r:embed="rId13"/>
                <a:stretch>
                  <a:fillRect/>
                </a:stretch>
              </a:blipFill>
            </p:spPr>
            <p:txBody>
              <a:bodyPr/>
              <a:lstStyle/>
              <a:p>
                <a:r>
                  <a:rPr lang="es-MX">
                    <a:noFill/>
                  </a:rPr>
                  <a:t> </a:t>
                </a:r>
              </a:p>
            </p:txBody>
          </p:sp>
        </mc:Fallback>
      </mc:AlternateContent>
      <p:sp>
        <p:nvSpPr>
          <p:cNvPr id="26" name="Rectángulo 25">
            <a:extLst>
              <a:ext uri="{FF2B5EF4-FFF2-40B4-BE49-F238E27FC236}">
                <a16:creationId xmlns:a16="http://schemas.microsoft.com/office/drawing/2014/main" id="{F36F7A4D-912E-D24A-5D30-9E509D6D95A0}"/>
              </a:ext>
            </a:extLst>
          </p:cNvPr>
          <p:cNvSpPr/>
          <p:nvPr/>
        </p:nvSpPr>
        <p:spPr>
          <a:xfrm>
            <a:off x="9787235" y="3418353"/>
            <a:ext cx="552121" cy="481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latin typeface="Century Schoolbook" panose="02040604050505020304" pitchFamily="18" charset="0"/>
                <a:ea typeface="Cambria Math" panose="02040503050406030204" pitchFamily="18" charset="0"/>
              </a:rPr>
              <a:t>∫</a:t>
            </a:r>
            <a:endParaRPr lang="es-MX" b="1" dirty="0">
              <a:latin typeface="Century Schoolbook" panose="02040604050505020304" pitchFamily="18" charset="0"/>
            </a:endParaRPr>
          </a:p>
        </p:txBody>
      </p:sp>
      <p:sp>
        <p:nvSpPr>
          <p:cNvPr id="27" name="Rectángulo 26">
            <a:extLst>
              <a:ext uri="{FF2B5EF4-FFF2-40B4-BE49-F238E27FC236}">
                <a16:creationId xmlns:a16="http://schemas.microsoft.com/office/drawing/2014/main" id="{6A5C1718-4478-7A03-92EA-8A3F00B11890}"/>
              </a:ext>
            </a:extLst>
          </p:cNvPr>
          <p:cNvSpPr/>
          <p:nvPr/>
        </p:nvSpPr>
        <p:spPr>
          <a:xfrm>
            <a:off x="6801378" y="2456534"/>
            <a:ext cx="239867" cy="2584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a:solidFill>
                  <a:schemeClr val="tx1"/>
                </a:solidFill>
                <a:latin typeface="Century Schoolbook" panose="02040604050505020304" pitchFamily="18" charset="0"/>
              </a:rPr>
              <a:t>Entradas</a:t>
            </a:r>
          </a:p>
        </p:txBody>
      </p:sp>
      <p:sp>
        <p:nvSpPr>
          <p:cNvPr id="28" name="Globo: flecha hacia abajo 27">
            <a:extLst>
              <a:ext uri="{FF2B5EF4-FFF2-40B4-BE49-F238E27FC236}">
                <a16:creationId xmlns:a16="http://schemas.microsoft.com/office/drawing/2014/main" id="{64297844-84AF-BEB1-8656-46CB689E2497}"/>
              </a:ext>
            </a:extLst>
          </p:cNvPr>
          <p:cNvSpPr/>
          <p:nvPr/>
        </p:nvSpPr>
        <p:spPr>
          <a:xfrm>
            <a:off x="9587144" y="2758887"/>
            <a:ext cx="941628" cy="540001"/>
          </a:xfrm>
          <a:prstGeom prst="down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Función de Activación </a:t>
            </a:r>
          </a:p>
        </p:txBody>
      </p:sp>
      <mc:AlternateContent xmlns:mc="http://schemas.openxmlformats.org/markup-compatibility/2006" xmlns:a14="http://schemas.microsoft.com/office/drawing/2010/main">
        <mc:Choice Requires="a14">
          <p:sp>
            <p:nvSpPr>
              <p:cNvPr id="29" name="Rectángulo 28">
                <a:extLst>
                  <a:ext uri="{FF2B5EF4-FFF2-40B4-BE49-F238E27FC236}">
                    <a16:creationId xmlns:a16="http://schemas.microsoft.com/office/drawing/2014/main" id="{3A94FBB0-9A3C-83AD-5CA5-D29C27760790}"/>
                  </a:ext>
                </a:extLst>
              </p:cNvPr>
              <p:cNvSpPr/>
              <p:nvPr/>
            </p:nvSpPr>
            <p:spPr>
              <a:xfrm>
                <a:off x="11021059" y="3302909"/>
                <a:ext cx="419812" cy="71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s-MX" b="1" i="1" smtClean="0">
                              <a:latin typeface="Cambria Math" panose="02040503050406030204" pitchFamily="18" charset="0"/>
                            </a:rPr>
                          </m:ctrlPr>
                        </m:accPr>
                        <m:e>
                          <m:r>
                            <a:rPr lang="es-MX" b="1" i="1" smtClean="0">
                              <a:latin typeface="Cambria Math" panose="02040503050406030204" pitchFamily="18" charset="0"/>
                            </a:rPr>
                            <m:t>𝒚</m:t>
                          </m:r>
                        </m:e>
                      </m:acc>
                    </m:oMath>
                  </m:oMathPara>
                </a14:m>
                <a:endParaRPr lang="es-MX" b="1" dirty="0">
                  <a:latin typeface="Century Schoolbook" panose="02040604050505020304" pitchFamily="18" charset="0"/>
                </a:endParaRPr>
              </a:p>
            </p:txBody>
          </p:sp>
        </mc:Choice>
        <mc:Fallback xmlns="">
          <p:sp>
            <p:nvSpPr>
              <p:cNvPr id="29" name="Rectángulo 28">
                <a:extLst>
                  <a:ext uri="{FF2B5EF4-FFF2-40B4-BE49-F238E27FC236}">
                    <a16:creationId xmlns:a16="http://schemas.microsoft.com/office/drawing/2014/main" id="{3A94FBB0-9A3C-83AD-5CA5-D29C27760790}"/>
                  </a:ext>
                </a:extLst>
              </p:cNvPr>
              <p:cNvSpPr>
                <a:spLocks noRot="1" noChangeAspect="1" noMove="1" noResize="1" noEditPoints="1" noAdjustHandles="1" noChangeArrowheads="1" noChangeShapeType="1" noTextEdit="1"/>
              </p:cNvSpPr>
              <p:nvPr/>
            </p:nvSpPr>
            <p:spPr>
              <a:xfrm>
                <a:off x="11021059" y="3302909"/>
                <a:ext cx="419812" cy="715979"/>
              </a:xfrm>
              <a:prstGeom prst="rect">
                <a:avLst/>
              </a:prstGeom>
              <a:blipFill>
                <a:blip r:embed="rId14"/>
                <a:stretch>
                  <a:fillRect/>
                </a:stretch>
              </a:blipFill>
            </p:spPr>
            <p:txBody>
              <a:bodyPr/>
              <a:lstStyle/>
              <a:p>
                <a:r>
                  <a:rPr lang="es-MX">
                    <a:noFill/>
                  </a:rPr>
                  <a:t> </a:t>
                </a:r>
              </a:p>
            </p:txBody>
          </p:sp>
        </mc:Fallback>
      </mc:AlternateContent>
      <p:cxnSp>
        <p:nvCxnSpPr>
          <p:cNvPr id="30" name="Conector recto de flecha 29">
            <a:extLst>
              <a:ext uri="{FF2B5EF4-FFF2-40B4-BE49-F238E27FC236}">
                <a16:creationId xmlns:a16="http://schemas.microsoft.com/office/drawing/2014/main" id="{E0D6D3E5-B0E3-8543-ABC7-CC6104572D2B}"/>
              </a:ext>
            </a:extLst>
          </p:cNvPr>
          <p:cNvCxnSpPr>
            <a:cxnSpLocks/>
            <a:stCxn id="26" idx="3"/>
            <a:endCxn id="29" idx="1"/>
          </p:cNvCxnSpPr>
          <p:nvPr/>
        </p:nvCxnSpPr>
        <p:spPr>
          <a:xfrm>
            <a:off x="10339356" y="3658888"/>
            <a:ext cx="681703" cy="201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Globo: flecha hacia arriba 30">
            <a:extLst>
              <a:ext uri="{FF2B5EF4-FFF2-40B4-BE49-F238E27FC236}">
                <a16:creationId xmlns:a16="http://schemas.microsoft.com/office/drawing/2014/main" id="{013434CD-BB87-B23A-65F9-AA4385A73B86}"/>
              </a:ext>
            </a:extLst>
          </p:cNvPr>
          <p:cNvSpPr/>
          <p:nvPr/>
        </p:nvSpPr>
        <p:spPr>
          <a:xfrm>
            <a:off x="10850047" y="4201006"/>
            <a:ext cx="761835" cy="515106"/>
          </a:xfrm>
          <a:prstGeom prst="up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Salida</a:t>
            </a:r>
          </a:p>
        </p:txBody>
      </p:sp>
      <p:sp>
        <p:nvSpPr>
          <p:cNvPr id="32" name="Rectángulo: esquinas redondeadas 31">
            <a:extLst>
              <a:ext uri="{FF2B5EF4-FFF2-40B4-BE49-F238E27FC236}">
                <a16:creationId xmlns:a16="http://schemas.microsoft.com/office/drawing/2014/main" id="{B6AE29EA-A7AF-3517-34BC-018B5E862026}"/>
              </a:ext>
            </a:extLst>
          </p:cNvPr>
          <p:cNvSpPr/>
          <p:nvPr/>
        </p:nvSpPr>
        <p:spPr>
          <a:xfrm>
            <a:off x="6629566" y="1910048"/>
            <a:ext cx="5240740" cy="364395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34" name="Elipse 33">
                <a:extLst>
                  <a:ext uri="{FF2B5EF4-FFF2-40B4-BE49-F238E27FC236}">
                    <a16:creationId xmlns:a16="http://schemas.microsoft.com/office/drawing/2014/main" id="{2314CE1F-8D1C-447C-7BDF-153287EB32DA}"/>
                  </a:ext>
                </a:extLst>
              </p:cNvPr>
              <p:cNvSpPr/>
              <p:nvPr/>
            </p:nvSpPr>
            <p:spPr>
              <a:xfrm>
                <a:off x="8065715" y="2091475"/>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s-MX" sz="1000" b="0" i="1" smtClean="0">
                          <a:latin typeface="Cambria Math" panose="02040503050406030204" pitchFamily="18" charset="0"/>
                        </a:rPr>
                        <m:t>𝐵𝐼𝐴𝑆</m:t>
                      </m:r>
                    </m:oMath>
                  </m:oMathPara>
                </a14:m>
                <a:endParaRPr lang="es-MX" dirty="0"/>
              </a:p>
            </p:txBody>
          </p:sp>
        </mc:Choice>
        <mc:Fallback xmlns="">
          <p:sp>
            <p:nvSpPr>
              <p:cNvPr id="34" name="Elipse 33">
                <a:extLst>
                  <a:ext uri="{FF2B5EF4-FFF2-40B4-BE49-F238E27FC236}">
                    <a16:creationId xmlns:a16="http://schemas.microsoft.com/office/drawing/2014/main" id="{2314CE1F-8D1C-447C-7BDF-153287EB32DA}"/>
                  </a:ext>
                </a:extLst>
              </p:cNvPr>
              <p:cNvSpPr>
                <a:spLocks noRot="1" noChangeAspect="1" noMove="1" noResize="1" noEditPoints="1" noAdjustHandles="1" noChangeArrowheads="1" noChangeShapeType="1" noTextEdit="1"/>
              </p:cNvSpPr>
              <p:nvPr/>
            </p:nvSpPr>
            <p:spPr>
              <a:xfrm>
                <a:off x="8065715" y="2091475"/>
                <a:ext cx="360000" cy="360000"/>
              </a:xfrm>
              <a:prstGeom prst="ellipse">
                <a:avLst/>
              </a:prstGeom>
              <a:blipFill>
                <a:blip r:embed="rId15"/>
                <a:stretch>
                  <a:fillRect l="-4839"/>
                </a:stretch>
              </a:blipFill>
            </p:spPr>
            <p:txBody>
              <a:bodyPr/>
              <a:lstStyle/>
              <a:p>
                <a:r>
                  <a:rPr lang="es-MX">
                    <a:noFill/>
                  </a:rPr>
                  <a:t> </a:t>
                </a:r>
              </a:p>
            </p:txBody>
          </p:sp>
        </mc:Fallback>
      </mc:AlternateContent>
      <p:sp>
        <p:nvSpPr>
          <p:cNvPr id="35" name="Globo: flecha hacia arriba 34">
            <a:extLst>
              <a:ext uri="{FF2B5EF4-FFF2-40B4-BE49-F238E27FC236}">
                <a16:creationId xmlns:a16="http://schemas.microsoft.com/office/drawing/2014/main" id="{96017E34-EF4F-7010-D2F3-53E4D71C6F31}"/>
              </a:ext>
            </a:extLst>
          </p:cNvPr>
          <p:cNvSpPr/>
          <p:nvPr/>
        </p:nvSpPr>
        <p:spPr>
          <a:xfrm>
            <a:off x="7258462" y="4859121"/>
            <a:ext cx="941630" cy="622455"/>
          </a:xfrm>
          <a:prstGeom prst="up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Pesos Sinápticos </a:t>
            </a:r>
          </a:p>
        </p:txBody>
      </p:sp>
      <p:cxnSp>
        <p:nvCxnSpPr>
          <p:cNvPr id="37" name="Conector recto de flecha 36">
            <a:extLst>
              <a:ext uri="{FF2B5EF4-FFF2-40B4-BE49-F238E27FC236}">
                <a16:creationId xmlns:a16="http://schemas.microsoft.com/office/drawing/2014/main" id="{E3036EBE-D064-3236-DA0F-48AF96A3ED66}"/>
              </a:ext>
            </a:extLst>
          </p:cNvPr>
          <p:cNvCxnSpPr>
            <a:cxnSpLocks/>
            <a:stCxn id="34" idx="5"/>
            <a:endCxn id="13" idx="2"/>
          </p:cNvCxnSpPr>
          <p:nvPr/>
        </p:nvCxnSpPr>
        <p:spPr>
          <a:xfrm>
            <a:off x="8372994" y="2398754"/>
            <a:ext cx="420411" cy="126013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s-ES" cap="none" noProof="1">
                <a:latin typeface="Century Schoolbook" panose="02040604050505020304" pitchFamily="18" charset="0"/>
              </a:rPr>
              <a:t>Neurona Biologica vs Artificial</a:t>
            </a:r>
            <a:endParaRPr lang="es-MX" dirty="0"/>
          </a:p>
        </p:txBody>
      </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E86B2A6F-36FA-1867-61F1-A539235D03C8}"/>
                  </a:ext>
                </a:extLst>
              </p:cNvPr>
              <p:cNvSpPr txBox="1"/>
              <p:nvPr/>
            </p:nvSpPr>
            <p:spPr>
              <a:xfrm>
                <a:off x="8525021" y="2686902"/>
                <a:ext cx="44649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600" b="0" i="1" smtClean="0">
                          <a:latin typeface="Cambria Math" panose="02040503050406030204" pitchFamily="18" charset="0"/>
                        </a:rPr>
                        <m:t>1</m:t>
                      </m:r>
                    </m:oMath>
                  </m:oMathPara>
                </a14:m>
                <a:endParaRPr lang="es-MX" dirty="0"/>
              </a:p>
            </p:txBody>
          </p:sp>
        </mc:Choice>
        <mc:Fallback xmlns="">
          <p:sp>
            <p:nvSpPr>
              <p:cNvPr id="39" name="CuadroTexto 38">
                <a:extLst>
                  <a:ext uri="{FF2B5EF4-FFF2-40B4-BE49-F238E27FC236}">
                    <a16:creationId xmlns:a16="http://schemas.microsoft.com/office/drawing/2014/main" id="{E86B2A6F-36FA-1867-61F1-A539235D03C8}"/>
                  </a:ext>
                </a:extLst>
              </p:cNvPr>
              <p:cNvSpPr txBox="1">
                <a:spLocks noRot="1" noChangeAspect="1" noMove="1" noResize="1" noEditPoints="1" noAdjustHandles="1" noChangeArrowheads="1" noChangeShapeType="1" noTextEdit="1"/>
              </p:cNvSpPr>
              <p:nvPr/>
            </p:nvSpPr>
            <p:spPr>
              <a:xfrm>
                <a:off x="8525021" y="2686902"/>
                <a:ext cx="446490" cy="338554"/>
              </a:xfrm>
              <a:prstGeom prst="rect">
                <a:avLst/>
              </a:prstGeom>
              <a:blipFill>
                <a:blip r:embed="rId16"/>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716802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s-ES" cap="none" noProof="1">
                <a:latin typeface="Century Schoolbook" panose="02040604050505020304" pitchFamily="18" charset="0"/>
              </a:rPr>
              <a:t>Antecedentes</a:t>
            </a:r>
            <a:endParaRPr lang="es-MX" dirty="0"/>
          </a:p>
        </p:txBody>
      </p:sp>
      <p:sp>
        <p:nvSpPr>
          <p:cNvPr id="20" name="CuadroTexto 19">
            <a:extLst>
              <a:ext uri="{FF2B5EF4-FFF2-40B4-BE49-F238E27FC236}">
                <a16:creationId xmlns:a16="http://schemas.microsoft.com/office/drawing/2014/main" id="{D06911B2-E2B8-74E5-C402-BA5C6640A342}"/>
              </a:ext>
            </a:extLst>
          </p:cNvPr>
          <p:cNvSpPr txBox="1"/>
          <p:nvPr/>
        </p:nvSpPr>
        <p:spPr>
          <a:xfrm>
            <a:off x="1103583" y="1567504"/>
            <a:ext cx="9984831" cy="1477328"/>
          </a:xfrm>
          <a:prstGeom prst="rect">
            <a:avLst/>
          </a:prstGeom>
          <a:noFill/>
        </p:spPr>
        <p:txBody>
          <a:bodyPr wrap="square">
            <a:spAutoFit/>
          </a:bodyPr>
          <a:lstStyle/>
          <a:p>
            <a:pPr algn="just"/>
            <a:r>
              <a:rPr lang="es-MX" sz="1800" dirty="0">
                <a:latin typeface="Century Schoolbook" panose="02040604050505020304" pitchFamily="18" charset="0"/>
              </a:rPr>
              <a:t>En 1943  </a:t>
            </a:r>
            <a:r>
              <a:rPr lang="es-MX" sz="1800" dirty="0" err="1">
                <a:latin typeface="Century Schoolbook" panose="02040604050505020304" pitchFamily="18" charset="0"/>
              </a:rPr>
              <a:t>McColloch</a:t>
            </a:r>
            <a:r>
              <a:rPr lang="es-MX" sz="1800" dirty="0">
                <a:latin typeface="Century Schoolbook" panose="02040604050505020304" pitchFamily="18" charset="0"/>
              </a:rPr>
              <a:t> y Pitts presentan un modelo matemático que aproxima el comportamiento de las neuronas biológicas. En el artículo “A </a:t>
            </a:r>
            <a:r>
              <a:rPr lang="es-MX" sz="1800" dirty="0" err="1">
                <a:latin typeface="Century Schoolbook" panose="02040604050505020304" pitchFamily="18" charset="0"/>
              </a:rPr>
              <a:t>Logical</a:t>
            </a:r>
            <a:r>
              <a:rPr lang="es-MX" sz="1800" dirty="0">
                <a:latin typeface="Century Schoolbook" panose="02040604050505020304" pitchFamily="18" charset="0"/>
              </a:rPr>
              <a:t> </a:t>
            </a:r>
            <a:r>
              <a:rPr lang="es-MX" sz="1800" dirty="0" err="1">
                <a:latin typeface="Century Schoolbook" panose="02040604050505020304" pitchFamily="18" charset="0"/>
              </a:rPr>
              <a:t>Calculus</a:t>
            </a:r>
            <a:r>
              <a:rPr lang="es-MX" sz="1800" dirty="0">
                <a:latin typeface="Century Schoolbook" panose="02040604050505020304" pitchFamily="18" charset="0"/>
              </a:rPr>
              <a:t> </a:t>
            </a:r>
            <a:r>
              <a:rPr lang="es-MX" sz="1800" dirty="0" err="1">
                <a:latin typeface="Century Schoolbook" panose="02040604050505020304" pitchFamily="18" charset="0"/>
              </a:rPr>
              <a:t>of</a:t>
            </a:r>
            <a:r>
              <a:rPr lang="es-MX" sz="1800" dirty="0">
                <a:latin typeface="Century Schoolbook" panose="02040604050505020304" pitchFamily="18" charset="0"/>
              </a:rPr>
              <a:t> Ideas </a:t>
            </a:r>
            <a:r>
              <a:rPr lang="es-MX" sz="1800" dirty="0" err="1">
                <a:latin typeface="Century Schoolbook" panose="02040604050505020304" pitchFamily="18" charset="0"/>
              </a:rPr>
              <a:t>Immanent</a:t>
            </a:r>
            <a:r>
              <a:rPr lang="es-MX" sz="1800" dirty="0">
                <a:latin typeface="Century Schoolbook" panose="02040604050505020304" pitchFamily="18" charset="0"/>
              </a:rPr>
              <a:t> in </a:t>
            </a:r>
            <a:r>
              <a:rPr lang="es-MX" sz="1800" dirty="0" err="1">
                <a:latin typeface="Century Schoolbook" panose="02040604050505020304" pitchFamily="18" charset="0"/>
              </a:rPr>
              <a:t>Nervous</a:t>
            </a:r>
            <a:r>
              <a:rPr lang="es-MX" sz="1800" dirty="0">
                <a:latin typeface="Century Schoolbook" panose="02040604050505020304" pitchFamily="18" charset="0"/>
              </a:rPr>
              <a:t> </a:t>
            </a:r>
            <a:r>
              <a:rPr lang="es-MX" sz="1800" dirty="0" err="1">
                <a:latin typeface="Century Schoolbook" panose="02040604050505020304" pitchFamily="18" charset="0"/>
              </a:rPr>
              <a:t>Activity</a:t>
            </a:r>
            <a:r>
              <a:rPr lang="es-MX" sz="1800" dirty="0">
                <a:latin typeface="Century Schoolbook" panose="02040604050505020304" pitchFamily="18" charset="0"/>
              </a:rPr>
              <a:t>” (Un cálculo lógico de las ideas inmanentes en la actividad nerviosa ). Esto supuso la piedra angular sobre la que se ha desarrollado el concepto actual de Red Neuronal y Deep Learning.</a:t>
            </a:r>
          </a:p>
        </p:txBody>
      </p:sp>
      <p:pic>
        <p:nvPicPr>
          <p:cNvPr id="36" name="Imagen 35">
            <a:extLst>
              <a:ext uri="{FF2B5EF4-FFF2-40B4-BE49-F238E27FC236}">
                <a16:creationId xmlns:a16="http://schemas.microsoft.com/office/drawing/2014/main" id="{CCF0EEC0-94BA-01EA-DC44-B4467491965C}"/>
              </a:ext>
            </a:extLst>
          </p:cNvPr>
          <p:cNvPicPr>
            <a:picLocks noChangeAspect="1"/>
          </p:cNvPicPr>
          <p:nvPr/>
        </p:nvPicPr>
        <p:blipFill>
          <a:blip r:embed="rId4"/>
          <a:stretch>
            <a:fillRect/>
          </a:stretch>
        </p:blipFill>
        <p:spPr>
          <a:xfrm>
            <a:off x="2145815" y="3503234"/>
            <a:ext cx="3076575" cy="2457450"/>
          </a:xfrm>
          <a:prstGeom prst="rect">
            <a:avLst/>
          </a:prstGeom>
          <a:ln w="57150">
            <a:solidFill>
              <a:srgbClr val="002060"/>
            </a:solidFill>
          </a:ln>
        </p:spPr>
      </p:pic>
      <p:pic>
        <p:nvPicPr>
          <p:cNvPr id="41" name="Imagen 40">
            <a:extLst>
              <a:ext uri="{FF2B5EF4-FFF2-40B4-BE49-F238E27FC236}">
                <a16:creationId xmlns:a16="http://schemas.microsoft.com/office/drawing/2014/main" id="{3B09F902-F4A4-F2BB-068F-FD228F715A4C}"/>
              </a:ext>
            </a:extLst>
          </p:cNvPr>
          <p:cNvPicPr>
            <a:picLocks noChangeAspect="1"/>
          </p:cNvPicPr>
          <p:nvPr/>
        </p:nvPicPr>
        <p:blipFill>
          <a:blip r:embed="rId5"/>
          <a:stretch>
            <a:fillRect/>
          </a:stretch>
        </p:blipFill>
        <p:spPr>
          <a:xfrm>
            <a:off x="8149468" y="3426751"/>
            <a:ext cx="1896717" cy="2649219"/>
          </a:xfrm>
          <a:prstGeom prst="rect">
            <a:avLst/>
          </a:prstGeom>
          <a:ln w="57150">
            <a:solidFill>
              <a:srgbClr val="002060"/>
            </a:solidFill>
          </a:ln>
        </p:spPr>
      </p:pic>
    </p:spTree>
    <p:extLst>
      <p:ext uri="{BB962C8B-B14F-4D97-AF65-F5344CB8AC3E}">
        <p14:creationId xmlns:p14="http://schemas.microsoft.com/office/powerpoint/2010/main" val="159752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Modelo McCulloch-Pitts</a:t>
            </a:r>
          </a:p>
          <a:p>
            <a:endParaRPr lang="es-MX"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FC1072C-A508-146E-55E5-074DD5EADF48}"/>
                  </a:ext>
                </a:extLst>
              </p:cNvPr>
              <p:cNvSpPr txBox="1"/>
              <p:nvPr/>
            </p:nvSpPr>
            <p:spPr>
              <a:xfrm>
                <a:off x="565655" y="1887609"/>
                <a:ext cx="6325475" cy="3666392"/>
              </a:xfrm>
              <a:prstGeom prst="rect">
                <a:avLst/>
              </a:prstGeom>
              <a:noFill/>
            </p:spPr>
            <p:txBody>
              <a:bodyPr wrap="square">
                <a:spAutoFit/>
              </a:bodyPr>
              <a:lstStyle/>
              <a:p>
                <a:pPr algn="ctr"/>
                <a:r>
                  <a:rPr lang="es-MX" b="1" dirty="0">
                    <a:latin typeface="Century Schoolbook" panose="02040604050505020304" pitchFamily="18" charset="0"/>
                  </a:rPr>
                  <a:t>¿Cómo funciona la neurona de McCulloch-Pitts?</a:t>
                </a:r>
              </a:p>
              <a:p>
                <a:pPr algn="just"/>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La primera parte es procesar una serie de entradas booleanas.</a:t>
                </a:r>
              </a:p>
              <a:p>
                <a:pPr algn="just"/>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Luego procesamos la información en una función de agregación </a:t>
                </a:r>
                <a:r>
                  <a:rPr lang="el-GR" dirty="0">
                    <a:latin typeface="Cambria Math" panose="02040503050406030204" pitchFamily="18" charset="0"/>
                    <a:ea typeface="Cambria Math" panose="02040503050406030204" pitchFamily="18" charset="0"/>
                  </a:rPr>
                  <a:t>Σ</a:t>
                </a:r>
                <a:r>
                  <a:rPr lang="es-MX" dirty="0">
                    <a:latin typeface="Cambria Math" panose="02040503050406030204" pitchFamily="18" charset="0"/>
                    <a:ea typeface="Cambria Math" panose="02040503050406030204" pitchFamily="18" charset="0"/>
                  </a:rPr>
                  <a:t>, </a:t>
                </a:r>
                <a:r>
                  <a:rPr lang="es-MX" dirty="0">
                    <a:latin typeface="Century Schoolbook" panose="02040604050505020304" pitchFamily="18" charset="0"/>
                  </a:rPr>
                  <a:t>que realiza una agregación simple de los valores de cada entrada.</a:t>
                </a:r>
              </a:p>
              <a:p>
                <a:pPr marL="285750" indent="-285750" algn="just">
                  <a:buFont typeface="Wingdings" panose="05000000000000000000" pitchFamily="2" charset="2"/>
                  <a:buChar char="Ø"/>
                </a:pPr>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Finalmente, se compara la salida de </a:t>
                </a:r>
                <a:r>
                  <a:rPr lang="el-GR" dirty="0">
                    <a:latin typeface="Cambria Math" panose="02040503050406030204" pitchFamily="18" charset="0"/>
                    <a:ea typeface="Cambria Math" panose="02040503050406030204" pitchFamily="18" charset="0"/>
                  </a:rPr>
                  <a:t>Σ </a:t>
                </a:r>
                <a:r>
                  <a:rPr lang="es-MX" dirty="0">
                    <a:latin typeface="Century Schoolbook" panose="02040604050505020304" pitchFamily="18" charset="0"/>
                  </a:rPr>
                  <a:t>con un umbral (</a:t>
                </a:r>
                <a14:m>
                  <m:oMath xmlns:m="http://schemas.openxmlformats.org/officeDocument/2006/math">
                    <m:r>
                      <a:rPr lang="es-MX" b="0" i="1" smtClean="0">
                        <a:latin typeface="Cambria Math" panose="02040503050406030204" pitchFamily="18" charset="0"/>
                      </a:rPr>
                      <m:t>𝑓</m:t>
                    </m:r>
                  </m:oMath>
                </a14:m>
                <a:r>
                  <a:rPr lang="es-MX" dirty="0">
                    <a:latin typeface="Century Schoolbook" panose="02040604050505020304" pitchFamily="18" charset="0"/>
                  </a:rPr>
                  <a:t>), si es igual o superior a éste, la neurona emitirá una señal de valor 1 y, en caso contrario 0.</a:t>
                </a:r>
              </a:p>
              <a:p>
                <a:pPr marL="285750" indent="-285750">
                  <a:buFont typeface="Wingdings" panose="05000000000000000000" pitchFamily="2" charset="2"/>
                  <a:buChar char="Ø"/>
                </a:pPr>
                <a:endParaRPr lang="es-MX" dirty="0">
                  <a:latin typeface="Century Schoolbook" panose="02040604050505020304" pitchFamily="18" charset="0"/>
                </a:endParaRPr>
              </a:p>
            </p:txBody>
          </p:sp>
        </mc:Choice>
        <mc:Fallback xmlns="">
          <p:sp>
            <p:nvSpPr>
              <p:cNvPr id="4" name="CuadroTexto 3">
                <a:extLst>
                  <a:ext uri="{FF2B5EF4-FFF2-40B4-BE49-F238E27FC236}">
                    <a16:creationId xmlns:a16="http://schemas.microsoft.com/office/drawing/2014/main" id="{0FC1072C-A508-146E-55E5-074DD5EADF48}"/>
                  </a:ext>
                </a:extLst>
              </p:cNvPr>
              <p:cNvSpPr txBox="1">
                <a:spLocks noRot="1" noChangeAspect="1" noMove="1" noResize="1" noEditPoints="1" noAdjustHandles="1" noChangeArrowheads="1" noChangeShapeType="1" noTextEdit="1"/>
              </p:cNvSpPr>
              <p:nvPr/>
            </p:nvSpPr>
            <p:spPr>
              <a:xfrm>
                <a:off x="565655" y="1887609"/>
                <a:ext cx="6325475" cy="3666392"/>
              </a:xfrm>
              <a:prstGeom prst="rect">
                <a:avLst/>
              </a:prstGeom>
              <a:blipFill>
                <a:blip r:embed="rId4"/>
                <a:stretch>
                  <a:fillRect l="-675" t="-998" r="-86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id="{A8B3A940-4AD7-8BA2-8465-8304E1E6B905}"/>
                  </a:ext>
                </a:extLst>
              </p:cNvPr>
              <p:cNvSpPr/>
              <p:nvPr/>
            </p:nvSpPr>
            <p:spPr>
              <a:xfrm>
                <a:off x="7629403" y="2227329"/>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1</m:t>
                          </m:r>
                        </m:sub>
                      </m:sSub>
                    </m:oMath>
                  </m:oMathPara>
                </a14:m>
                <a:endParaRPr lang="es-MX" dirty="0"/>
              </a:p>
            </p:txBody>
          </p:sp>
        </mc:Choice>
        <mc:Fallback xmlns="">
          <p:sp>
            <p:nvSpPr>
              <p:cNvPr id="5" name="Elipse 4">
                <a:extLst>
                  <a:ext uri="{FF2B5EF4-FFF2-40B4-BE49-F238E27FC236}">
                    <a16:creationId xmlns:a16="http://schemas.microsoft.com/office/drawing/2014/main" id="{A8B3A940-4AD7-8BA2-8465-8304E1E6B905}"/>
                  </a:ext>
                </a:extLst>
              </p:cNvPr>
              <p:cNvSpPr>
                <a:spLocks noRot="1" noChangeAspect="1" noMove="1" noResize="1" noEditPoints="1" noAdjustHandles="1" noChangeArrowheads="1" noChangeShapeType="1" noTextEdit="1"/>
              </p:cNvSpPr>
              <p:nvPr/>
            </p:nvSpPr>
            <p:spPr>
              <a:xfrm>
                <a:off x="7629403" y="2227329"/>
                <a:ext cx="360000" cy="360000"/>
              </a:xfrm>
              <a:prstGeom prst="ellipse">
                <a:avLst/>
              </a:prstGeom>
              <a:blipFill>
                <a:blip r:embed="rId5"/>
                <a:stretch>
                  <a:fillRect l="-48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0ECB9014-B4B4-210E-C165-A932D4E47BCB}"/>
                  </a:ext>
                </a:extLst>
              </p:cNvPr>
              <p:cNvSpPr/>
              <p:nvPr/>
            </p:nvSpPr>
            <p:spPr>
              <a:xfrm>
                <a:off x="7621682" y="2739729"/>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2</m:t>
                          </m:r>
                        </m:sub>
                      </m:sSub>
                    </m:oMath>
                  </m:oMathPara>
                </a14:m>
                <a:endParaRPr lang="es-MX" dirty="0"/>
              </a:p>
            </p:txBody>
          </p:sp>
        </mc:Choice>
        <mc:Fallback xmlns="">
          <p:sp>
            <p:nvSpPr>
              <p:cNvPr id="6" name="Elipse 5">
                <a:extLst>
                  <a:ext uri="{FF2B5EF4-FFF2-40B4-BE49-F238E27FC236}">
                    <a16:creationId xmlns:a16="http://schemas.microsoft.com/office/drawing/2014/main" id="{0ECB9014-B4B4-210E-C165-A932D4E47BCB}"/>
                  </a:ext>
                </a:extLst>
              </p:cNvPr>
              <p:cNvSpPr>
                <a:spLocks noRot="1" noChangeAspect="1" noMove="1" noResize="1" noEditPoints="1" noAdjustHandles="1" noChangeArrowheads="1" noChangeShapeType="1" noTextEdit="1"/>
              </p:cNvSpPr>
              <p:nvPr/>
            </p:nvSpPr>
            <p:spPr>
              <a:xfrm>
                <a:off x="7621682" y="2739729"/>
                <a:ext cx="360000" cy="360000"/>
              </a:xfrm>
              <a:prstGeom prst="ellipse">
                <a:avLst/>
              </a:prstGeom>
              <a:blipFill>
                <a:blip r:embed="rId6"/>
                <a:stretch>
                  <a:fillRect l="-48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id="{3EE68C31-7EE8-67BF-60D6-0876EB94CC52}"/>
                  </a:ext>
                </a:extLst>
              </p:cNvPr>
              <p:cNvSpPr/>
              <p:nvPr/>
            </p:nvSpPr>
            <p:spPr>
              <a:xfrm>
                <a:off x="7621682" y="3252129"/>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3</m:t>
                          </m:r>
                        </m:sub>
                      </m:sSub>
                    </m:oMath>
                  </m:oMathPara>
                </a14:m>
                <a:endParaRPr lang="es-MX" dirty="0"/>
              </a:p>
            </p:txBody>
          </p:sp>
        </mc:Choice>
        <mc:Fallback xmlns="">
          <p:sp>
            <p:nvSpPr>
              <p:cNvPr id="7" name="Elipse 6">
                <a:extLst>
                  <a:ext uri="{FF2B5EF4-FFF2-40B4-BE49-F238E27FC236}">
                    <a16:creationId xmlns:a16="http://schemas.microsoft.com/office/drawing/2014/main" id="{3EE68C31-7EE8-67BF-60D6-0876EB94CC52}"/>
                  </a:ext>
                </a:extLst>
              </p:cNvPr>
              <p:cNvSpPr>
                <a:spLocks noRot="1" noChangeAspect="1" noMove="1" noResize="1" noEditPoints="1" noAdjustHandles="1" noChangeArrowheads="1" noChangeShapeType="1" noTextEdit="1"/>
              </p:cNvSpPr>
              <p:nvPr/>
            </p:nvSpPr>
            <p:spPr>
              <a:xfrm>
                <a:off x="7621682" y="3252129"/>
                <a:ext cx="360000" cy="360000"/>
              </a:xfrm>
              <a:prstGeom prst="ellipse">
                <a:avLst/>
              </a:prstGeom>
              <a:blipFill>
                <a:blip r:embed="rId7"/>
                <a:stretch>
                  <a:fillRect l="-48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Elipse 7">
                <a:extLst>
                  <a:ext uri="{FF2B5EF4-FFF2-40B4-BE49-F238E27FC236}">
                    <a16:creationId xmlns:a16="http://schemas.microsoft.com/office/drawing/2014/main" id="{92534CA0-20EC-76B4-89C9-094E2C1B445F}"/>
                  </a:ext>
                </a:extLst>
              </p:cNvPr>
              <p:cNvSpPr/>
              <p:nvPr/>
            </p:nvSpPr>
            <p:spPr>
              <a:xfrm>
                <a:off x="7629403" y="4253534"/>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𝑛</m:t>
                          </m:r>
                        </m:sub>
                      </m:sSub>
                    </m:oMath>
                  </m:oMathPara>
                </a14:m>
                <a:endParaRPr lang="es-MX" dirty="0"/>
              </a:p>
            </p:txBody>
          </p:sp>
        </mc:Choice>
        <mc:Fallback xmlns="">
          <p:sp>
            <p:nvSpPr>
              <p:cNvPr id="8" name="Elipse 7">
                <a:extLst>
                  <a:ext uri="{FF2B5EF4-FFF2-40B4-BE49-F238E27FC236}">
                    <a16:creationId xmlns:a16="http://schemas.microsoft.com/office/drawing/2014/main" id="{92534CA0-20EC-76B4-89C9-094E2C1B445F}"/>
                  </a:ext>
                </a:extLst>
              </p:cNvPr>
              <p:cNvSpPr>
                <a:spLocks noRot="1" noChangeAspect="1" noMove="1" noResize="1" noEditPoints="1" noAdjustHandles="1" noChangeArrowheads="1" noChangeShapeType="1" noTextEdit="1"/>
              </p:cNvSpPr>
              <p:nvPr/>
            </p:nvSpPr>
            <p:spPr>
              <a:xfrm>
                <a:off x="7629403" y="4253534"/>
                <a:ext cx="360000" cy="360000"/>
              </a:xfrm>
              <a:prstGeom prst="ellipse">
                <a:avLst/>
              </a:prstGeom>
              <a:blipFill>
                <a:blip r:embed="rId8"/>
                <a:stretch>
                  <a:fillRect l="-8065"/>
                </a:stretch>
              </a:blipFill>
            </p:spPr>
            <p:txBody>
              <a:bodyPr/>
              <a:lstStyle/>
              <a:p>
                <a:r>
                  <a:rPr lang="es-MX">
                    <a:noFill/>
                  </a:rPr>
                  <a:t> </a:t>
                </a:r>
              </a:p>
            </p:txBody>
          </p:sp>
        </mc:Fallback>
      </mc:AlternateContent>
      <p:sp>
        <p:nvSpPr>
          <p:cNvPr id="9" name="Diagrama de flujo: conector 8">
            <a:extLst>
              <a:ext uri="{FF2B5EF4-FFF2-40B4-BE49-F238E27FC236}">
                <a16:creationId xmlns:a16="http://schemas.microsoft.com/office/drawing/2014/main" id="{412C80D4-6AAA-90D1-5895-A676FA64F081}"/>
              </a:ext>
            </a:extLst>
          </p:cNvPr>
          <p:cNvSpPr/>
          <p:nvPr/>
        </p:nvSpPr>
        <p:spPr>
          <a:xfrm>
            <a:off x="7765772" y="3743708"/>
            <a:ext cx="72000" cy="72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Diagrama de flujo: conector 9">
            <a:extLst>
              <a:ext uri="{FF2B5EF4-FFF2-40B4-BE49-F238E27FC236}">
                <a16:creationId xmlns:a16="http://schemas.microsoft.com/office/drawing/2014/main" id="{CDE0F678-FDF5-A05E-6D3E-F7D077C2E4F5}"/>
              </a:ext>
            </a:extLst>
          </p:cNvPr>
          <p:cNvSpPr/>
          <p:nvPr/>
        </p:nvSpPr>
        <p:spPr>
          <a:xfrm>
            <a:off x="7765772" y="3886735"/>
            <a:ext cx="72000" cy="72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Diagrama de flujo: conector 10">
            <a:extLst>
              <a:ext uri="{FF2B5EF4-FFF2-40B4-BE49-F238E27FC236}">
                <a16:creationId xmlns:a16="http://schemas.microsoft.com/office/drawing/2014/main" id="{CF395E10-88F7-3C6F-A2D8-C35BFB8D96F1}"/>
              </a:ext>
            </a:extLst>
          </p:cNvPr>
          <p:cNvSpPr/>
          <p:nvPr/>
        </p:nvSpPr>
        <p:spPr>
          <a:xfrm>
            <a:off x="7765772" y="4029762"/>
            <a:ext cx="72000" cy="72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2" name="Elipse 11">
                <a:extLst>
                  <a:ext uri="{FF2B5EF4-FFF2-40B4-BE49-F238E27FC236}">
                    <a16:creationId xmlns:a16="http://schemas.microsoft.com/office/drawing/2014/main" id="{66A9537A-3336-CE11-C1F0-FE326AD8B9A0}"/>
                  </a:ext>
                </a:extLst>
              </p:cNvPr>
              <p:cNvSpPr/>
              <p:nvPr/>
            </p:nvSpPr>
            <p:spPr>
              <a:xfrm>
                <a:off x="9291032" y="2982383"/>
                <a:ext cx="900000" cy="9000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s-MX" b="0" i="1" smtClean="0">
                          <a:latin typeface="Cambria Math" panose="02040503050406030204" pitchFamily="18" charset="0"/>
                        </a:rPr>
                        <m:t>𝑓</m:t>
                      </m:r>
                    </m:oMath>
                  </m:oMathPara>
                </a14:m>
                <a:endParaRPr lang="es-MX" dirty="0"/>
              </a:p>
            </p:txBody>
          </p:sp>
        </mc:Choice>
        <mc:Fallback xmlns="">
          <p:sp>
            <p:nvSpPr>
              <p:cNvPr id="12" name="Elipse 11">
                <a:extLst>
                  <a:ext uri="{FF2B5EF4-FFF2-40B4-BE49-F238E27FC236}">
                    <a16:creationId xmlns:a16="http://schemas.microsoft.com/office/drawing/2014/main" id="{66A9537A-3336-CE11-C1F0-FE326AD8B9A0}"/>
                  </a:ext>
                </a:extLst>
              </p:cNvPr>
              <p:cNvSpPr>
                <a:spLocks noRot="1" noChangeAspect="1" noMove="1" noResize="1" noEditPoints="1" noAdjustHandles="1" noChangeArrowheads="1" noChangeShapeType="1" noTextEdit="1"/>
              </p:cNvSpPr>
              <p:nvPr/>
            </p:nvSpPr>
            <p:spPr>
              <a:xfrm>
                <a:off x="9291032" y="2982383"/>
                <a:ext cx="900000" cy="900000"/>
              </a:xfrm>
              <a:prstGeom prst="ellipse">
                <a:avLst/>
              </a:prstGeom>
              <a:blipFill>
                <a:blip r:embed="rId9"/>
                <a:stretch>
                  <a:fillRect/>
                </a:stretch>
              </a:blipFill>
              <a:ln>
                <a:solidFill>
                  <a:schemeClr val="tx1"/>
                </a:solidFill>
              </a:ln>
            </p:spPr>
            <p:txBody>
              <a:bodyPr/>
              <a:lstStyle/>
              <a:p>
                <a:r>
                  <a:rPr lang="es-MX">
                    <a:noFill/>
                  </a:rPr>
                  <a:t> </a:t>
                </a:r>
              </a:p>
            </p:txBody>
          </p:sp>
        </mc:Fallback>
      </mc:AlternateContent>
      <p:sp>
        <p:nvSpPr>
          <p:cNvPr id="13" name="Cuerda 12">
            <a:extLst>
              <a:ext uri="{FF2B5EF4-FFF2-40B4-BE49-F238E27FC236}">
                <a16:creationId xmlns:a16="http://schemas.microsoft.com/office/drawing/2014/main" id="{8573B633-5A19-EAE1-779B-E67E3322C3C9}"/>
              </a:ext>
            </a:extLst>
          </p:cNvPr>
          <p:cNvSpPr/>
          <p:nvPr/>
        </p:nvSpPr>
        <p:spPr>
          <a:xfrm>
            <a:off x="9291032" y="2982722"/>
            <a:ext cx="900000" cy="900000"/>
          </a:xfrm>
          <a:prstGeom prst="chord">
            <a:avLst>
              <a:gd name="adj1" fmla="val 5180092"/>
              <a:gd name="adj2" fmla="val 16200000"/>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b="1" dirty="0">
                <a:solidFill>
                  <a:schemeClr val="tx1"/>
                </a:solidFill>
                <a:latin typeface="Cambria Math" panose="02040503050406030204" pitchFamily="18" charset="0"/>
                <a:ea typeface="Cambria Math" panose="02040503050406030204" pitchFamily="18" charset="0"/>
              </a:rPr>
              <a:t>Σ</a:t>
            </a:r>
            <a:endParaRPr lang="es-MX" b="1" dirty="0">
              <a:solidFill>
                <a:schemeClr val="tx1"/>
              </a:solidFill>
            </a:endParaRPr>
          </a:p>
        </p:txBody>
      </p:sp>
      <p:cxnSp>
        <p:nvCxnSpPr>
          <p:cNvPr id="14" name="Conector recto de flecha 13">
            <a:extLst>
              <a:ext uri="{FF2B5EF4-FFF2-40B4-BE49-F238E27FC236}">
                <a16:creationId xmlns:a16="http://schemas.microsoft.com/office/drawing/2014/main" id="{88286B32-99D9-E3CD-3926-57BEBF1715B4}"/>
              </a:ext>
            </a:extLst>
          </p:cNvPr>
          <p:cNvCxnSpPr>
            <a:cxnSpLocks/>
            <a:stCxn id="5" idx="6"/>
            <a:endCxn id="12" idx="2"/>
          </p:cNvCxnSpPr>
          <p:nvPr/>
        </p:nvCxnSpPr>
        <p:spPr>
          <a:xfrm>
            <a:off x="7989403" y="2407329"/>
            <a:ext cx="1301629" cy="102505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CD87882-466D-DD6A-F163-1EB2FE8F8DFB}"/>
              </a:ext>
            </a:extLst>
          </p:cNvPr>
          <p:cNvCxnSpPr>
            <a:cxnSpLocks/>
            <a:stCxn id="6" idx="6"/>
            <a:endCxn id="12" idx="2"/>
          </p:cNvCxnSpPr>
          <p:nvPr/>
        </p:nvCxnSpPr>
        <p:spPr>
          <a:xfrm>
            <a:off x="7981682" y="2919729"/>
            <a:ext cx="1309350" cy="51265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063C7B1-EA60-C0C9-DFC9-5EBA063B480B}"/>
              </a:ext>
            </a:extLst>
          </p:cNvPr>
          <p:cNvCxnSpPr>
            <a:cxnSpLocks/>
            <a:stCxn id="7" idx="6"/>
            <a:endCxn id="12" idx="2"/>
          </p:cNvCxnSpPr>
          <p:nvPr/>
        </p:nvCxnSpPr>
        <p:spPr>
          <a:xfrm>
            <a:off x="7981682" y="3432129"/>
            <a:ext cx="1309350" cy="25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67FED1A-5E3C-5C4C-FDE3-8381CA7EBECC}"/>
              </a:ext>
            </a:extLst>
          </p:cNvPr>
          <p:cNvCxnSpPr>
            <a:cxnSpLocks/>
            <a:stCxn id="8" idx="6"/>
            <a:endCxn id="12" idx="2"/>
          </p:cNvCxnSpPr>
          <p:nvPr/>
        </p:nvCxnSpPr>
        <p:spPr>
          <a:xfrm flipV="1">
            <a:off x="7989403" y="3432383"/>
            <a:ext cx="1301629" cy="100115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2B6048E7-39F3-630F-C4E9-EAC60A47DBBB}"/>
              </a:ext>
            </a:extLst>
          </p:cNvPr>
          <p:cNvSpPr/>
          <p:nvPr/>
        </p:nvSpPr>
        <p:spPr>
          <a:xfrm>
            <a:off x="10943157" y="2894392"/>
            <a:ext cx="360000" cy="1080000"/>
          </a:xfrm>
          <a:prstGeom prst="rect">
            <a:avLst/>
          </a:prstGeom>
          <a:solidFill>
            <a:srgbClr val="C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s-MX" dirty="0"/>
              <a:t>      1</a:t>
            </a:r>
          </a:p>
        </p:txBody>
      </p:sp>
      <p:cxnSp>
        <p:nvCxnSpPr>
          <p:cNvPr id="19" name="Conector recto de flecha 18">
            <a:extLst>
              <a:ext uri="{FF2B5EF4-FFF2-40B4-BE49-F238E27FC236}">
                <a16:creationId xmlns:a16="http://schemas.microsoft.com/office/drawing/2014/main" id="{A9B73ABE-8BF9-118F-3FBC-3FAF50D135FF}"/>
              </a:ext>
            </a:extLst>
          </p:cNvPr>
          <p:cNvCxnSpPr>
            <a:cxnSpLocks/>
            <a:stCxn id="12" idx="6"/>
            <a:endCxn id="18" idx="1"/>
          </p:cNvCxnSpPr>
          <p:nvPr/>
        </p:nvCxnSpPr>
        <p:spPr>
          <a:xfrm>
            <a:off x="10191032" y="3432383"/>
            <a:ext cx="752125" cy="2009"/>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AFEBCE2E-5066-718D-0CD8-9739DC47F904}"/>
              </a:ext>
            </a:extLst>
          </p:cNvPr>
          <p:cNvSpPr/>
          <p:nvPr/>
        </p:nvSpPr>
        <p:spPr>
          <a:xfrm>
            <a:off x="10943157" y="2894392"/>
            <a:ext cx="360000" cy="540000"/>
          </a:xfrm>
          <a:prstGeom prst="rect">
            <a:avLst/>
          </a:prstGeom>
          <a:solidFill>
            <a:srgbClr val="0070C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MX" dirty="0"/>
              <a:t>0</a:t>
            </a:r>
          </a:p>
        </p:txBody>
      </p:sp>
      <p:sp>
        <p:nvSpPr>
          <p:cNvPr id="22" name="Rectángulo: esquinas redondeadas 21">
            <a:extLst>
              <a:ext uri="{FF2B5EF4-FFF2-40B4-BE49-F238E27FC236}">
                <a16:creationId xmlns:a16="http://schemas.microsoft.com/office/drawing/2014/main" id="{5272D7A2-65C4-B244-BC4E-469D8300126E}"/>
              </a:ext>
            </a:extLst>
          </p:cNvPr>
          <p:cNvSpPr/>
          <p:nvPr/>
        </p:nvSpPr>
        <p:spPr>
          <a:xfrm>
            <a:off x="7456785" y="1887609"/>
            <a:ext cx="4359349" cy="2945218"/>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Globo: flecha hacia arriba 22">
            <a:extLst>
              <a:ext uri="{FF2B5EF4-FFF2-40B4-BE49-F238E27FC236}">
                <a16:creationId xmlns:a16="http://schemas.microsoft.com/office/drawing/2014/main" id="{6B71A73C-54DC-B6F6-88D7-C86763C66E6A}"/>
              </a:ext>
            </a:extLst>
          </p:cNvPr>
          <p:cNvSpPr/>
          <p:nvPr/>
        </p:nvSpPr>
        <p:spPr>
          <a:xfrm>
            <a:off x="8961821" y="3932958"/>
            <a:ext cx="1056151" cy="680576"/>
          </a:xfrm>
          <a:prstGeom prst="up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Función de </a:t>
            </a:r>
            <a:r>
              <a:rPr lang="es-MX" sz="1200" dirty="0">
                <a:latin typeface="Century Schoolbook" panose="02040604050505020304" pitchFamily="18" charset="0"/>
              </a:rPr>
              <a:t>Agregación</a:t>
            </a:r>
            <a:endParaRPr lang="es-MX" sz="1200" dirty="0"/>
          </a:p>
        </p:txBody>
      </p:sp>
      <p:sp>
        <p:nvSpPr>
          <p:cNvPr id="24" name="Globo: flecha hacia abajo 23">
            <a:extLst>
              <a:ext uri="{FF2B5EF4-FFF2-40B4-BE49-F238E27FC236}">
                <a16:creationId xmlns:a16="http://schemas.microsoft.com/office/drawing/2014/main" id="{85FEA3D6-961E-B41C-9D05-DCC64C22FFF6}"/>
              </a:ext>
            </a:extLst>
          </p:cNvPr>
          <p:cNvSpPr/>
          <p:nvPr/>
        </p:nvSpPr>
        <p:spPr>
          <a:xfrm>
            <a:off x="9513895" y="2366943"/>
            <a:ext cx="777746" cy="540001"/>
          </a:xfrm>
          <a:prstGeom prst="down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Umbral </a:t>
            </a:r>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A3B96C21-B253-FC2B-A180-47035781DD87}"/>
                  </a:ext>
                </a:extLst>
              </p:cNvPr>
              <p:cNvSpPr txBox="1"/>
              <p:nvPr/>
            </p:nvSpPr>
            <p:spPr>
              <a:xfrm>
                <a:off x="7870558" y="5069166"/>
                <a:ext cx="3531801"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𝒇</m:t>
                      </m:r>
                      <m:d>
                        <m:dPr>
                          <m:ctrlPr>
                            <a:rPr lang="es-MX" sz="2400" b="1" i="1" smtClean="0">
                              <a:latin typeface="Cambria Math" panose="02040503050406030204" pitchFamily="18" charset="0"/>
                            </a:rPr>
                          </m:ctrlPr>
                        </m:dPr>
                        <m:e>
                          <m:r>
                            <a:rPr lang="es-MX" sz="2400" b="1" i="1" smtClean="0">
                              <a:latin typeface="Cambria Math" panose="02040503050406030204" pitchFamily="18" charset="0"/>
                            </a:rPr>
                            <m:t>𝒙</m:t>
                          </m:r>
                        </m:e>
                      </m:d>
                      <m:r>
                        <a:rPr lang="es-MX" sz="2400" b="1" i="1" smtClean="0">
                          <a:latin typeface="Cambria Math" panose="02040503050406030204" pitchFamily="18" charset="0"/>
                        </a:rPr>
                        <m:t>=</m:t>
                      </m:r>
                      <m:d>
                        <m:dPr>
                          <m:begChr m:val="{"/>
                          <m:endChr m:val=""/>
                          <m:ctrlPr>
                            <a:rPr lang="es-MX" sz="2400" b="1" i="1" smtClean="0">
                              <a:latin typeface="Cambria Math" panose="02040503050406030204" pitchFamily="18" charset="0"/>
                            </a:rPr>
                          </m:ctrlPr>
                        </m:dPr>
                        <m:e>
                          <m:eqArr>
                            <m:eqArrPr>
                              <m:ctrlPr>
                                <a:rPr lang="es-MX" sz="2400" b="1" i="1" smtClean="0">
                                  <a:latin typeface="Cambria Math" panose="02040503050406030204" pitchFamily="18" charset="0"/>
                                </a:rPr>
                              </m:ctrlPr>
                            </m:eqArrPr>
                            <m:e>
                              <m:r>
                                <a:rPr lang="es-MX" sz="2400" b="1" i="1" smtClean="0">
                                  <a:latin typeface="Cambria Math" panose="02040503050406030204" pitchFamily="18" charset="0"/>
                                </a:rPr>
                                <m:t>𝟏</m:t>
                              </m:r>
                              <m:r>
                                <a:rPr lang="es-MX" sz="2400" b="1" i="1" smtClean="0">
                                  <a:latin typeface="Cambria Math" panose="02040503050406030204" pitchFamily="18" charset="0"/>
                                </a:rPr>
                                <m:t>,  </m:t>
                              </m:r>
                              <m:r>
                                <a:rPr lang="es-MX" sz="2400" b="1" i="1" smtClean="0">
                                  <a:latin typeface="Cambria Math" panose="02040503050406030204" pitchFamily="18" charset="0"/>
                                </a:rPr>
                                <m:t>𝒔𝒊</m:t>
                              </m:r>
                              <m:r>
                                <a:rPr lang="es-MX" sz="2400" b="1" i="1" smtClean="0">
                                  <a:latin typeface="Cambria Math" panose="02040503050406030204" pitchFamily="18" charset="0"/>
                                </a:rPr>
                                <m:t> ∑</m:t>
                              </m:r>
                              <m:sSub>
                                <m:sSubPr>
                                  <m:ctrlPr>
                                    <a:rPr lang="es-MX" sz="2400" b="1" i="1" smtClean="0">
                                      <a:latin typeface="Cambria Math" panose="02040503050406030204" pitchFamily="18" charset="0"/>
                                      <a:ea typeface="Cambria Math" panose="02040503050406030204" pitchFamily="18" charset="0"/>
                                    </a:rPr>
                                  </m:ctrlPr>
                                </m:sSubPr>
                                <m:e>
                                  <m:r>
                                    <a:rPr lang="es-MX" sz="2400" b="1" i="1" smtClean="0">
                                      <a:latin typeface="Cambria Math" panose="02040503050406030204" pitchFamily="18" charset="0"/>
                                      <a:ea typeface="Cambria Math" panose="02040503050406030204" pitchFamily="18" charset="0"/>
                                    </a:rPr>
                                    <m:t>𝒙</m:t>
                                  </m:r>
                                </m:e>
                                <m:sub>
                                  <m:r>
                                    <a:rPr lang="es-MX" sz="2400" b="1" i="1" smtClean="0">
                                      <a:latin typeface="Cambria Math" panose="02040503050406030204" pitchFamily="18" charset="0"/>
                                      <a:ea typeface="Cambria Math" panose="02040503050406030204" pitchFamily="18" charset="0"/>
                                    </a:rPr>
                                    <m:t>𝒊</m:t>
                                  </m:r>
                                </m:sub>
                              </m:sSub>
                              <m:r>
                                <a:rPr lang="es-MX" sz="2400" b="1" i="1" smtClean="0">
                                  <a:latin typeface="Cambria Math" panose="02040503050406030204" pitchFamily="18" charset="0"/>
                                  <a:ea typeface="Cambria Math" panose="02040503050406030204" pitchFamily="18" charset="0"/>
                                </a:rPr>
                                <m:t>≥</m:t>
                              </m:r>
                              <m:r>
                                <a:rPr lang="es-MX" sz="2400" b="1" i="1" smtClean="0">
                                  <a:latin typeface="Cambria Math" panose="02040503050406030204" pitchFamily="18" charset="0"/>
                                  <a:ea typeface="Cambria Math" panose="02040503050406030204" pitchFamily="18" charset="0"/>
                                </a:rPr>
                                <m:t>𝜽</m:t>
                              </m:r>
                            </m:e>
                            <m:e>
                              <m:r>
                                <a:rPr lang="es-MX" sz="2400" b="1" i="1" smtClean="0">
                                  <a:latin typeface="Cambria Math" panose="02040503050406030204" pitchFamily="18" charset="0"/>
                                </a:rPr>
                                <m:t>&amp;</m:t>
                              </m:r>
                              <m:r>
                                <a:rPr lang="es-MX" sz="2400" b="1" i="1" smtClean="0">
                                  <a:latin typeface="Cambria Math" panose="02040503050406030204" pitchFamily="18" charset="0"/>
                                </a:rPr>
                                <m:t>𝟎</m:t>
                              </m:r>
                              <m:r>
                                <a:rPr lang="es-MX" sz="2400" b="1" i="1" smtClean="0">
                                  <a:latin typeface="Cambria Math" panose="02040503050406030204" pitchFamily="18" charset="0"/>
                                </a:rPr>
                                <m:t>,  </m:t>
                              </m:r>
                              <m:r>
                                <a:rPr lang="es-MX" sz="2400" b="1" i="1" smtClean="0">
                                  <a:latin typeface="Cambria Math" panose="02040503050406030204" pitchFamily="18" charset="0"/>
                                </a:rPr>
                                <m:t>𝒔𝒊</m:t>
                              </m:r>
                              <m:r>
                                <a:rPr lang="es-MX" sz="2400" b="1" i="1" smtClean="0">
                                  <a:latin typeface="Cambria Math" panose="02040503050406030204" pitchFamily="18" charset="0"/>
                                </a:rPr>
                                <m:t> ∑</m:t>
                              </m:r>
                              <m:sSub>
                                <m:sSubPr>
                                  <m:ctrlPr>
                                    <a:rPr lang="es-MX" sz="2400" b="1" i="1">
                                      <a:latin typeface="Cambria Math" panose="02040503050406030204" pitchFamily="18" charset="0"/>
                                      <a:ea typeface="Cambria Math" panose="02040503050406030204" pitchFamily="18" charset="0"/>
                                    </a:rPr>
                                  </m:ctrlPr>
                                </m:sSubPr>
                                <m:e>
                                  <m:r>
                                    <a:rPr lang="es-MX" sz="2400" b="1" i="1">
                                      <a:latin typeface="Cambria Math" panose="02040503050406030204" pitchFamily="18" charset="0"/>
                                      <a:ea typeface="Cambria Math" panose="02040503050406030204" pitchFamily="18" charset="0"/>
                                    </a:rPr>
                                    <m:t>𝒙</m:t>
                                  </m:r>
                                </m:e>
                                <m:sub>
                                  <m:r>
                                    <a:rPr lang="es-MX" sz="2400" b="1" i="1">
                                      <a:latin typeface="Cambria Math" panose="02040503050406030204" pitchFamily="18" charset="0"/>
                                      <a:ea typeface="Cambria Math" panose="02040503050406030204" pitchFamily="18" charset="0"/>
                                    </a:rPr>
                                    <m:t>𝒊</m:t>
                                  </m:r>
                                </m:sub>
                              </m:sSub>
                              <m:r>
                                <a:rPr lang="es-MX" sz="2400" b="1" i="1" smtClean="0">
                                  <a:latin typeface="Cambria Math" panose="02040503050406030204" pitchFamily="18" charset="0"/>
                                  <a:ea typeface="Cambria Math" panose="02040503050406030204" pitchFamily="18" charset="0"/>
                                </a:rPr>
                                <m:t>&lt;</m:t>
                              </m:r>
                              <m:r>
                                <a:rPr lang="es-MX" sz="2400" b="1" i="1" smtClean="0">
                                  <a:latin typeface="Cambria Math" panose="02040503050406030204" pitchFamily="18" charset="0"/>
                                </a:rPr>
                                <m:t>𝜽</m:t>
                              </m:r>
                            </m:e>
                          </m:eqArr>
                        </m:e>
                      </m:d>
                    </m:oMath>
                  </m:oMathPara>
                </a14:m>
                <a:endParaRPr lang="es-MX" sz="2400" b="1" dirty="0">
                  <a:latin typeface="Century Schoolbook" panose="02040604050505020304" pitchFamily="18" charset="0"/>
                </a:endParaRPr>
              </a:p>
            </p:txBody>
          </p:sp>
        </mc:Choice>
        <mc:Fallback xmlns="">
          <p:sp>
            <p:nvSpPr>
              <p:cNvPr id="25" name="CuadroTexto 24">
                <a:extLst>
                  <a:ext uri="{FF2B5EF4-FFF2-40B4-BE49-F238E27FC236}">
                    <a16:creationId xmlns:a16="http://schemas.microsoft.com/office/drawing/2014/main" id="{A3B96C21-B253-FC2B-A180-47035781DD87}"/>
                  </a:ext>
                </a:extLst>
              </p:cNvPr>
              <p:cNvSpPr txBox="1">
                <a:spLocks noRot="1" noChangeAspect="1" noMove="1" noResize="1" noEditPoints="1" noAdjustHandles="1" noChangeArrowheads="1" noChangeShapeType="1" noTextEdit="1"/>
              </p:cNvSpPr>
              <p:nvPr/>
            </p:nvSpPr>
            <p:spPr>
              <a:xfrm>
                <a:off x="7870558" y="5069166"/>
                <a:ext cx="3531801" cy="823815"/>
              </a:xfrm>
              <a:prstGeom prst="rect">
                <a:avLst/>
              </a:prstGeom>
              <a:blipFill>
                <a:blip r:embed="rId10"/>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836802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BE17D77-135E-A60A-7332-569349FF258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299" b="98209" l="3090" r="100000">
                        <a14:foregroundMark x1="24438" y1="42985" x2="57865" y2="49552"/>
                        <a14:foregroundMark x1="32303" y1="36119" x2="32022" y2="56119"/>
                        <a14:foregroundMark x1="27528" y1="49552" x2="27528" y2="49552"/>
                      </a14:backgroundRemoval>
                    </a14:imgEffect>
                  </a14:imgLayer>
                </a14:imgProps>
              </a:ext>
            </a:extLst>
          </a:blip>
          <a:stretch>
            <a:fillRect/>
          </a:stretch>
        </p:blipFill>
        <p:spPr>
          <a:xfrm>
            <a:off x="0" y="5554001"/>
            <a:ext cx="1385742" cy="1303999"/>
          </a:xfrm>
          <a:prstGeom prst="rect">
            <a:avLst/>
          </a:prstGeom>
        </p:spPr>
      </p:pic>
      <p:sp>
        <p:nvSpPr>
          <p:cNvPr id="3" name="CuadroTexto 2">
            <a:extLst>
              <a:ext uri="{FF2B5EF4-FFF2-40B4-BE49-F238E27FC236}">
                <a16:creationId xmlns:a16="http://schemas.microsoft.com/office/drawing/2014/main" id="{CF9F8EB0-ED21-906C-F5AF-BEC78083502F}"/>
              </a:ext>
            </a:extLst>
          </p:cNvPr>
          <p:cNvSpPr txBox="1"/>
          <p:nvPr/>
        </p:nvSpPr>
        <p:spPr>
          <a:xfrm>
            <a:off x="1136550" y="6457890"/>
            <a:ext cx="5505450" cy="400110"/>
          </a:xfrm>
          <a:prstGeom prst="rect">
            <a:avLst/>
          </a:prstGeom>
          <a:noFill/>
        </p:spPr>
        <p:txBody>
          <a:bodyPr wrap="square" rtlCol="0">
            <a:spAutoFit/>
          </a:bodyPr>
          <a:lstStyle/>
          <a:p>
            <a:r>
              <a:rPr lang="es-MX" sz="2000" dirty="0">
                <a:solidFill>
                  <a:schemeClr val="bg1">
                    <a:lumMod val="65000"/>
                  </a:schemeClr>
                </a:solidFill>
                <a:latin typeface="Century Schoolbook" panose="02040604050505020304" pitchFamily="18" charset="0"/>
              </a:rPr>
              <a:t>Aprendizaje Profundo con Aplicaciones </a:t>
            </a:r>
          </a:p>
        </p:txBody>
      </p:sp>
      <p:sp>
        <p:nvSpPr>
          <p:cNvPr id="38" name="Título 1">
            <a:extLst>
              <a:ext uri="{FF2B5EF4-FFF2-40B4-BE49-F238E27FC236}">
                <a16:creationId xmlns:a16="http://schemas.microsoft.com/office/drawing/2014/main" id="{C4EE55C2-A8BF-CB88-783E-D3AD76186B03}"/>
              </a:ext>
            </a:extLst>
          </p:cNvPr>
          <p:cNvSpPr txBox="1">
            <a:spLocks/>
          </p:cNvSpPr>
          <p:nvPr/>
        </p:nvSpPr>
        <p:spPr>
          <a:xfrm>
            <a:off x="1183040" y="533196"/>
            <a:ext cx="9825919" cy="575906"/>
          </a:xfrm>
          <a:prstGeom prst="rect">
            <a:avLst/>
          </a:prstGeom>
        </p:spPr>
        <p:txBody>
          <a:bodyPr/>
          <a:lstStyle>
            <a:defPPr rtl="0">
              <a:defRPr lang="es-es"/>
            </a:defPPr>
            <a:lvl1pPr algn="ctr" defTabSz="914400">
              <a:lnSpc>
                <a:spcPct val="80000"/>
              </a:lnSpc>
              <a:spcBef>
                <a:spcPct val="0"/>
              </a:spcBef>
              <a:buNone/>
              <a:defRPr sz="5000" cap="none" spc="100" baseline="0">
                <a:solidFill>
                  <a:schemeClr val="tx1">
                    <a:lumMod val="95000"/>
                    <a:lumOff val="5000"/>
                  </a:schemeClr>
                </a:solidFill>
                <a:latin typeface="Century Schoolbook" panose="02040604050505020304" pitchFamily="18" charset="0"/>
                <a:ea typeface="+mj-ea"/>
                <a:cs typeface="+mj-cs"/>
              </a:defRPr>
            </a:lvl1pPr>
          </a:lstStyle>
          <a:p>
            <a:r>
              <a:rPr lang="es-MX" dirty="0"/>
              <a:t>Modelo McCulloch-Pitts</a:t>
            </a:r>
          </a:p>
          <a:p>
            <a:endParaRPr lang="es-MX" dirty="0"/>
          </a:p>
        </p:txBody>
      </p:sp>
      <p:sp>
        <p:nvSpPr>
          <p:cNvPr id="4" name="CuadroTexto 3">
            <a:extLst>
              <a:ext uri="{FF2B5EF4-FFF2-40B4-BE49-F238E27FC236}">
                <a16:creationId xmlns:a16="http://schemas.microsoft.com/office/drawing/2014/main" id="{0FC1072C-A508-146E-55E5-074DD5EADF48}"/>
              </a:ext>
            </a:extLst>
          </p:cNvPr>
          <p:cNvSpPr txBox="1"/>
          <p:nvPr/>
        </p:nvSpPr>
        <p:spPr>
          <a:xfrm>
            <a:off x="565655" y="1887609"/>
            <a:ext cx="6325475" cy="3970318"/>
          </a:xfrm>
          <a:prstGeom prst="rect">
            <a:avLst/>
          </a:prstGeom>
          <a:noFill/>
        </p:spPr>
        <p:txBody>
          <a:bodyPr wrap="square">
            <a:spAutoFit/>
          </a:bodyPr>
          <a:lstStyle/>
          <a:p>
            <a:pPr algn="ctr"/>
            <a:r>
              <a:rPr lang="es-MX" b="1" dirty="0">
                <a:latin typeface="Century Schoolbook" panose="02040604050505020304" pitchFamily="18" charset="0"/>
              </a:rPr>
              <a:t>Limitaciones (neuronal McCulloch-Pitts)</a:t>
            </a:r>
          </a:p>
          <a:p>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Solo permitía entradas booleanas</a:t>
            </a:r>
          </a:p>
          <a:p>
            <a:pPr algn="just"/>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Éstas tenían todas el mismo peso</a:t>
            </a:r>
          </a:p>
          <a:p>
            <a:pPr algn="just"/>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La salida era binaria</a:t>
            </a:r>
          </a:p>
          <a:p>
            <a:pPr marL="285750" indent="-285750" algn="just">
              <a:buFont typeface="Wingdings" panose="05000000000000000000" pitchFamily="2" charset="2"/>
              <a:buChar char="Ø"/>
            </a:pPr>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La función de activación era siempre una función escalón.</a:t>
            </a:r>
          </a:p>
          <a:p>
            <a:pPr marL="285750" indent="-285750" algn="just">
              <a:buFont typeface="Wingdings" panose="05000000000000000000" pitchFamily="2" charset="2"/>
              <a:buChar char="Ø"/>
            </a:pPr>
            <a:endParaRPr lang="es-MX" dirty="0">
              <a:latin typeface="Century Schoolbook" panose="02040604050505020304" pitchFamily="18" charset="0"/>
            </a:endParaRPr>
          </a:p>
          <a:p>
            <a:pPr marL="285750" indent="-285750" algn="just">
              <a:buFont typeface="Wingdings" panose="05000000000000000000" pitchFamily="2" charset="2"/>
              <a:buChar char="Ø"/>
            </a:pPr>
            <a:r>
              <a:rPr lang="es-MX" dirty="0">
                <a:latin typeface="Century Schoolbook" panose="02040604050505020304" pitchFamily="18" charset="0"/>
              </a:rPr>
              <a:t>No era posible simular más que funciones linealmente separables. Por ejemplo la función lógica XOR</a:t>
            </a:r>
            <a:r>
              <a:rPr lang="es-MX" b="0" i="0" dirty="0">
                <a:solidFill>
                  <a:srgbClr val="333333"/>
                </a:solidFill>
                <a:effectLst/>
                <a:latin typeface="Helvetica Neue"/>
              </a:rPr>
              <a:t>.</a:t>
            </a:r>
          </a:p>
          <a:p>
            <a:pPr marL="285750" indent="-285750">
              <a:buFont typeface="Wingdings" panose="05000000000000000000" pitchFamily="2" charset="2"/>
              <a:buChar char="Ø"/>
            </a:pPr>
            <a:endParaRPr lang="es-MX" dirty="0">
              <a:latin typeface="Century Schoolbook" panose="02040604050505020304" pitchFamily="18" charset="0"/>
            </a:endParaRPr>
          </a:p>
        </p:txBody>
      </p:sp>
      <mc:AlternateContent xmlns:mc="http://schemas.openxmlformats.org/markup-compatibility/2006" xmlns:a14="http://schemas.microsoft.com/office/drawing/2010/main">
        <mc:Choice Requires="a14">
          <p:sp>
            <p:nvSpPr>
              <p:cNvPr id="5" name="Elipse 4">
                <a:extLst>
                  <a:ext uri="{FF2B5EF4-FFF2-40B4-BE49-F238E27FC236}">
                    <a16:creationId xmlns:a16="http://schemas.microsoft.com/office/drawing/2014/main" id="{A8B3A940-4AD7-8BA2-8465-8304E1E6B905}"/>
                  </a:ext>
                </a:extLst>
              </p:cNvPr>
              <p:cNvSpPr/>
              <p:nvPr/>
            </p:nvSpPr>
            <p:spPr>
              <a:xfrm>
                <a:off x="7629403" y="2227329"/>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1</m:t>
                          </m:r>
                        </m:sub>
                      </m:sSub>
                    </m:oMath>
                  </m:oMathPara>
                </a14:m>
                <a:endParaRPr lang="es-MX" dirty="0"/>
              </a:p>
            </p:txBody>
          </p:sp>
        </mc:Choice>
        <mc:Fallback xmlns="">
          <p:sp>
            <p:nvSpPr>
              <p:cNvPr id="5" name="Elipse 4">
                <a:extLst>
                  <a:ext uri="{FF2B5EF4-FFF2-40B4-BE49-F238E27FC236}">
                    <a16:creationId xmlns:a16="http://schemas.microsoft.com/office/drawing/2014/main" id="{A8B3A940-4AD7-8BA2-8465-8304E1E6B905}"/>
                  </a:ext>
                </a:extLst>
              </p:cNvPr>
              <p:cNvSpPr>
                <a:spLocks noRot="1" noChangeAspect="1" noMove="1" noResize="1" noEditPoints="1" noAdjustHandles="1" noChangeArrowheads="1" noChangeShapeType="1" noTextEdit="1"/>
              </p:cNvSpPr>
              <p:nvPr/>
            </p:nvSpPr>
            <p:spPr>
              <a:xfrm>
                <a:off x="7629403" y="2227329"/>
                <a:ext cx="360000" cy="360000"/>
              </a:xfrm>
              <a:prstGeom prst="ellipse">
                <a:avLst/>
              </a:prstGeom>
              <a:blipFill>
                <a:blip r:embed="rId4"/>
                <a:stretch>
                  <a:fillRect l="-48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0ECB9014-B4B4-210E-C165-A932D4E47BCB}"/>
                  </a:ext>
                </a:extLst>
              </p:cNvPr>
              <p:cNvSpPr/>
              <p:nvPr/>
            </p:nvSpPr>
            <p:spPr>
              <a:xfrm>
                <a:off x="7621682" y="2739729"/>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2</m:t>
                          </m:r>
                        </m:sub>
                      </m:sSub>
                    </m:oMath>
                  </m:oMathPara>
                </a14:m>
                <a:endParaRPr lang="es-MX" dirty="0"/>
              </a:p>
            </p:txBody>
          </p:sp>
        </mc:Choice>
        <mc:Fallback xmlns="">
          <p:sp>
            <p:nvSpPr>
              <p:cNvPr id="6" name="Elipse 5">
                <a:extLst>
                  <a:ext uri="{FF2B5EF4-FFF2-40B4-BE49-F238E27FC236}">
                    <a16:creationId xmlns:a16="http://schemas.microsoft.com/office/drawing/2014/main" id="{0ECB9014-B4B4-210E-C165-A932D4E47BCB}"/>
                  </a:ext>
                </a:extLst>
              </p:cNvPr>
              <p:cNvSpPr>
                <a:spLocks noRot="1" noChangeAspect="1" noMove="1" noResize="1" noEditPoints="1" noAdjustHandles="1" noChangeArrowheads="1" noChangeShapeType="1" noTextEdit="1"/>
              </p:cNvSpPr>
              <p:nvPr/>
            </p:nvSpPr>
            <p:spPr>
              <a:xfrm>
                <a:off x="7621682" y="2739729"/>
                <a:ext cx="360000" cy="360000"/>
              </a:xfrm>
              <a:prstGeom prst="ellipse">
                <a:avLst/>
              </a:prstGeom>
              <a:blipFill>
                <a:blip r:embed="rId5"/>
                <a:stretch>
                  <a:fillRect l="-48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id="{3EE68C31-7EE8-67BF-60D6-0876EB94CC52}"/>
                  </a:ext>
                </a:extLst>
              </p:cNvPr>
              <p:cNvSpPr/>
              <p:nvPr/>
            </p:nvSpPr>
            <p:spPr>
              <a:xfrm>
                <a:off x="7621682" y="3252129"/>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3</m:t>
                          </m:r>
                        </m:sub>
                      </m:sSub>
                    </m:oMath>
                  </m:oMathPara>
                </a14:m>
                <a:endParaRPr lang="es-MX" dirty="0"/>
              </a:p>
            </p:txBody>
          </p:sp>
        </mc:Choice>
        <mc:Fallback xmlns="">
          <p:sp>
            <p:nvSpPr>
              <p:cNvPr id="7" name="Elipse 6">
                <a:extLst>
                  <a:ext uri="{FF2B5EF4-FFF2-40B4-BE49-F238E27FC236}">
                    <a16:creationId xmlns:a16="http://schemas.microsoft.com/office/drawing/2014/main" id="{3EE68C31-7EE8-67BF-60D6-0876EB94CC52}"/>
                  </a:ext>
                </a:extLst>
              </p:cNvPr>
              <p:cNvSpPr>
                <a:spLocks noRot="1" noChangeAspect="1" noMove="1" noResize="1" noEditPoints="1" noAdjustHandles="1" noChangeArrowheads="1" noChangeShapeType="1" noTextEdit="1"/>
              </p:cNvSpPr>
              <p:nvPr/>
            </p:nvSpPr>
            <p:spPr>
              <a:xfrm>
                <a:off x="7621682" y="3252129"/>
                <a:ext cx="360000" cy="360000"/>
              </a:xfrm>
              <a:prstGeom prst="ellipse">
                <a:avLst/>
              </a:prstGeom>
              <a:blipFill>
                <a:blip r:embed="rId6"/>
                <a:stretch>
                  <a:fillRect l="-483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Elipse 7">
                <a:extLst>
                  <a:ext uri="{FF2B5EF4-FFF2-40B4-BE49-F238E27FC236}">
                    <a16:creationId xmlns:a16="http://schemas.microsoft.com/office/drawing/2014/main" id="{92534CA0-20EC-76B4-89C9-094E2C1B445F}"/>
                  </a:ext>
                </a:extLst>
              </p:cNvPr>
              <p:cNvSpPr/>
              <p:nvPr/>
            </p:nvSpPr>
            <p:spPr>
              <a:xfrm>
                <a:off x="7629403" y="4253534"/>
                <a:ext cx="360000" cy="3600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𝑛</m:t>
                          </m:r>
                        </m:sub>
                      </m:sSub>
                    </m:oMath>
                  </m:oMathPara>
                </a14:m>
                <a:endParaRPr lang="es-MX" dirty="0"/>
              </a:p>
            </p:txBody>
          </p:sp>
        </mc:Choice>
        <mc:Fallback xmlns="">
          <p:sp>
            <p:nvSpPr>
              <p:cNvPr id="8" name="Elipse 7">
                <a:extLst>
                  <a:ext uri="{FF2B5EF4-FFF2-40B4-BE49-F238E27FC236}">
                    <a16:creationId xmlns:a16="http://schemas.microsoft.com/office/drawing/2014/main" id="{92534CA0-20EC-76B4-89C9-094E2C1B445F}"/>
                  </a:ext>
                </a:extLst>
              </p:cNvPr>
              <p:cNvSpPr>
                <a:spLocks noRot="1" noChangeAspect="1" noMove="1" noResize="1" noEditPoints="1" noAdjustHandles="1" noChangeArrowheads="1" noChangeShapeType="1" noTextEdit="1"/>
              </p:cNvSpPr>
              <p:nvPr/>
            </p:nvSpPr>
            <p:spPr>
              <a:xfrm>
                <a:off x="7629403" y="4253534"/>
                <a:ext cx="360000" cy="360000"/>
              </a:xfrm>
              <a:prstGeom prst="ellipse">
                <a:avLst/>
              </a:prstGeom>
              <a:blipFill>
                <a:blip r:embed="rId7"/>
                <a:stretch>
                  <a:fillRect l="-8065"/>
                </a:stretch>
              </a:blipFill>
            </p:spPr>
            <p:txBody>
              <a:bodyPr/>
              <a:lstStyle/>
              <a:p>
                <a:r>
                  <a:rPr lang="es-MX">
                    <a:noFill/>
                  </a:rPr>
                  <a:t> </a:t>
                </a:r>
              </a:p>
            </p:txBody>
          </p:sp>
        </mc:Fallback>
      </mc:AlternateContent>
      <p:sp>
        <p:nvSpPr>
          <p:cNvPr id="9" name="Diagrama de flujo: conector 8">
            <a:extLst>
              <a:ext uri="{FF2B5EF4-FFF2-40B4-BE49-F238E27FC236}">
                <a16:creationId xmlns:a16="http://schemas.microsoft.com/office/drawing/2014/main" id="{412C80D4-6AAA-90D1-5895-A676FA64F081}"/>
              </a:ext>
            </a:extLst>
          </p:cNvPr>
          <p:cNvSpPr/>
          <p:nvPr/>
        </p:nvSpPr>
        <p:spPr>
          <a:xfrm>
            <a:off x="7765772" y="3743708"/>
            <a:ext cx="72000" cy="72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Diagrama de flujo: conector 9">
            <a:extLst>
              <a:ext uri="{FF2B5EF4-FFF2-40B4-BE49-F238E27FC236}">
                <a16:creationId xmlns:a16="http://schemas.microsoft.com/office/drawing/2014/main" id="{CDE0F678-FDF5-A05E-6D3E-F7D077C2E4F5}"/>
              </a:ext>
            </a:extLst>
          </p:cNvPr>
          <p:cNvSpPr/>
          <p:nvPr/>
        </p:nvSpPr>
        <p:spPr>
          <a:xfrm>
            <a:off x="7765772" y="3886735"/>
            <a:ext cx="72000" cy="72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Diagrama de flujo: conector 10">
            <a:extLst>
              <a:ext uri="{FF2B5EF4-FFF2-40B4-BE49-F238E27FC236}">
                <a16:creationId xmlns:a16="http://schemas.microsoft.com/office/drawing/2014/main" id="{CF395E10-88F7-3C6F-A2D8-C35BFB8D96F1}"/>
              </a:ext>
            </a:extLst>
          </p:cNvPr>
          <p:cNvSpPr/>
          <p:nvPr/>
        </p:nvSpPr>
        <p:spPr>
          <a:xfrm>
            <a:off x="7765772" y="4029762"/>
            <a:ext cx="72000" cy="72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2" name="Elipse 11">
                <a:extLst>
                  <a:ext uri="{FF2B5EF4-FFF2-40B4-BE49-F238E27FC236}">
                    <a16:creationId xmlns:a16="http://schemas.microsoft.com/office/drawing/2014/main" id="{66A9537A-3336-CE11-C1F0-FE326AD8B9A0}"/>
                  </a:ext>
                </a:extLst>
              </p:cNvPr>
              <p:cNvSpPr/>
              <p:nvPr/>
            </p:nvSpPr>
            <p:spPr>
              <a:xfrm>
                <a:off x="9291032" y="2982383"/>
                <a:ext cx="900000" cy="90000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s-MX" b="0" i="1" smtClean="0">
                          <a:latin typeface="Cambria Math" panose="02040503050406030204" pitchFamily="18" charset="0"/>
                        </a:rPr>
                        <m:t>𝑓</m:t>
                      </m:r>
                    </m:oMath>
                  </m:oMathPara>
                </a14:m>
                <a:endParaRPr lang="es-MX" dirty="0"/>
              </a:p>
            </p:txBody>
          </p:sp>
        </mc:Choice>
        <mc:Fallback xmlns="">
          <p:sp>
            <p:nvSpPr>
              <p:cNvPr id="12" name="Elipse 11">
                <a:extLst>
                  <a:ext uri="{FF2B5EF4-FFF2-40B4-BE49-F238E27FC236}">
                    <a16:creationId xmlns:a16="http://schemas.microsoft.com/office/drawing/2014/main" id="{66A9537A-3336-CE11-C1F0-FE326AD8B9A0}"/>
                  </a:ext>
                </a:extLst>
              </p:cNvPr>
              <p:cNvSpPr>
                <a:spLocks noRot="1" noChangeAspect="1" noMove="1" noResize="1" noEditPoints="1" noAdjustHandles="1" noChangeArrowheads="1" noChangeShapeType="1" noTextEdit="1"/>
              </p:cNvSpPr>
              <p:nvPr/>
            </p:nvSpPr>
            <p:spPr>
              <a:xfrm>
                <a:off x="9291032" y="2982383"/>
                <a:ext cx="900000" cy="900000"/>
              </a:xfrm>
              <a:prstGeom prst="ellipse">
                <a:avLst/>
              </a:prstGeom>
              <a:blipFill>
                <a:blip r:embed="rId8"/>
                <a:stretch>
                  <a:fillRect/>
                </a:stretch>
              </a:blipFill>
              <a:ln>
                <a:solidFill>
                  <a:schemeClr val="tx1"/>
                </a:solidFill>
              </a:ln>
            </p:spPr>
            <p:txBody>
              <a:bodyPr/>
              <a:lstStyle/>
              <a:p>
                <a:r>
                  <a:rPr lang="es-MX">
                    <a:noFill/>
                  </a:rPr>
                  <a:t> </a:t>
                </a:r>
              </a:p>
            </p:txBody>
          </p:sp>
        </mc:Fallback>
      </mc:AlternateContent>
      <p:sp>
        <p:nvSpPr>
          <p:cNvPr id="13" name="Cuerda 12">
            <a:extLst>
              <a:ext uri="{FF2B5EF4-FFF2-40B4-BE49-F238E27FC236}">
                <a16:creationId xmlns:a16="http://schemas.microsoft.com/office/drawing/2014/main" id="{8573B633-5A19-EAE1-779B-E67E3322C3C9}"/>
              </a:ext>
            </a:extLst>
          </p:cNvPr>
          <p:cNvSpPr/>
          <p:nvPr/>
        </p:nvSpPr>
        <p:spPr>
          <a:xfrm>
            <a:off x="9291032" y="2982722"/>
            <a:ext cx="900000" cy="900000"/>
          </a:xfrm>
          <a:prstGeom prst="chord">
            <a:avLst>
              <a:gd name="adj1" fmla="val 5180092"/>
              <a:gd name="adj2" fmla="val 16200000"/>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b="1" dirty="0">
                <a:solidFill>
                  <a:schemeClr val="tx1"/>
                </a:solidFill>
                <a:latin typeface="Cambria Math" panose="02040503050406030204" pitchFamily="18" charset="0"/>
                <a:ea typeface="Cambria Math" panose="02040503050406030204" pitchFamily="18" charset="0"/>
              </a:rPr>
              <a:t>Σ</a:t>
            </a:r>
            <a:endParaRPr lang="es-MX" b="1" dirty="0">
              <a:solidFill>
                <a:schemeClr val="tx1"/>
              </a:solidFill>
            </a:endParaRPr>
          </a:p>
        </p:txBody>
      </p:sp>
      <p:cxnSp>
        <p:nvCxnSpPr>
          <p:cNvPr id="14" name="Conector recto de flecha 13">
            <a:extLst>
              <a:ext uri="{FF2B5EF4-FFF2-40B4-BE49-F238E27FC236}">
                <a16:creationId xmlns:a16="http://schemas.microsoft.com/office/drawing/2014/main" id="{88286B32-99D9-E3CD-3926-57BEBF1715B4}"/>
              </a:ext>
            </a:extLst>
          </p:cNvPr>
          <p:cNvCxnSpPr>
            <a:cxnSpLocks/>
            <a:stCxn id="5" idx="6"/>
            <a:endCxn id="12" idx="2"/>
          </p:cNvCxnSpPr>
          <p:nvPr/>
        </p:nvCxnSpPr>
        <p:spPr>
          <a:xfrm>
            <a:off x="7989403" y="2407329"/>
            <a:ext cx="1301629" cy="102505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CD87882-466D-DD6A-F163-1EB2FE8F8DFB}"/>
              </a:ext>
            </a:extLst>
          </p:cNvPr>
          <p:cNvCxnSpPr>
            <a:cxnSpLocks/>
            <a:stCxn id="6" idx="6"/>
            <a:endCxn id="12" idx="2"/>
          </p:cNvCxnSpPr>
          <p:nvPr/>
        </p:nvCxnSpPr>
        <p:spPr>
          <a:xfrm>
            <a:off x="7981682" y="2919729"/>
            <a:ext cx="1309350" cy="51265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063C7B1-EA60-C0C9-DFC9-5EBA063B480B}"/>
              </a:ext>
            </a:extLst>
          </p:cNvPr>
          <p:cNvCxnSpPr>
            <a:cxnSpLocks/>
            <a:stCxn id="7" idx="6"/>
            <a:endCxn id="12" idx="2"/>
          </p:cNvCxnSpPr>
          <p:nvPr/>
        </p:nvCxnSpPr>
        <p:spPr>
          <a:xfrm>
            <a:off x="7981682" y="3432129"/>
            <a:ext cx="1309350" cy="25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67FED1A-5E3C-5C4C-FDE3-8381CA7EBECC}"/>
              </a:ext>
            </a:extLst>
          </p:cNvPr>
          <p:cNvCxnSpPr>
            <a:cxnSpLocks/>
            <a:stCxn id="8" idx="6"/>
            <a:endCxn id="12" idx="2"/>
          </p:cNvCxnSpPr>
          <p:nvPr/>
        </p:nvCxnSpPr>
        <p:spPr>
          <a:xfrm flipV="1">
            <a:off x="7989403" y="3432383"/>
            <a:ext cx="1301629" cy="100115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2B6048E7-39F3-630F-C4E9-EAC60A47DBBB}"/>
              </a:ext>
            </a:extLst>
          </p:cNvPr>
          <p:cNvSpPr/>
          <p:nvPr/>
        </p:nvSpPr>
        <p:spPr>
          <a:xfrm>
            <a:off x="10943157" y="2894392"/>
            <a:ext cx="360000" cy="1080000"/>
          </a:xfrm>
          <a:prstGeom prst="rect">
            <a:avLst/>
          </a:prstGeom>
          <a:solidFill>
            <a:srgbClr val="C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s-MX" dirty="0"/>
              <a:t>      1</a:t>
            </a:r>
          </a:p>
        </p:txBody>
      </p:sp>
      <p:cxnSp>
        <p:nvCxnSpPr>
          <p:cNvPr id="19" name="Conector recto de flecha 18">
            <a:extLst>
              <a:ext uri="{FF2B5EF4-FFF2-40B4-BE49-F238E27FC236}">
                <a16:creationId xmlns:a16="http://schemas.microsoft.com/office/drawing/2014/main" id="{A9B73ABE-8BF9-118F-3FBC-3FAF50D135FF}"/>
              </a:ext>
            </a:extLst>
          </p:cNvPr>
          <p:cNvCxnSpPr>
            <a:cxnSpLocks/>
            <a:stCxn id="12" idx="6"/>
            <a:endCxn id="18" idx="1"/>
          </p:cNvCxnSpPr>
          <p:nvPr/>
        </p:nvCxnSpPr>
        <p:spPr>
          <a:xfrm>
            <a:off x="10191032" y="3432383"/>
            <a:ext cx="752125" cy="2009"/>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AFEBCE2E-5066-718D-0CD8-9739DC47F904}"/>
              </a:ext>
            </a:extLst>
          </p:cNvPr>
          <p:cNvSpPr/>
          <p:nvPr/>
        </p:nvSpPr>
        <p:spPr>
          <a:xfrm>
            <a:off x="10943157" y="2894392"/>
            <a:ext cx="360000" cy="540000"/>
          </a:xfrm>
          <a:prstGeom prst="rect">
            <a:avLst/>
          </a:prstGeom>
          <a:solidFill>
            <a:srgbClr val="0070C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MX" dirty="0"/>
              <a:t>0</a:t>
            </a:r>
          </a:p>
        </p:txBody>
      </p:sp>
      <p:sp>
        <p:nvSpPr>
          <p:cNvPr id="22" name="Rectángulo: esquinas redondeadas 21">
            <a:extLst>
              <a:ext uri="{FF2B5EF4-FFF2-40B4-BE49-F238E27FC236}">
                <a16:creationId xmlns:a16="http://schemas.microsoft.com/office/drawing/2014/main" id="{5272D7A2-65C4-B244-BC4E-469D8300126E}"/>
              </a:ext>
            </a:extLst>
          </p:cNvPr>
          <p:cNvSpPr/>
          <p:nvPr/>
        </p:nvSpPr>
        <p:spPr>
          <a:xfrm>
            <a:off x="7456785" y="1887609"/>
            <a:ext cx="4359349" cy="2945218"/>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Globo: flecha hacia arriba 22">
            <a:extLst>
              <a:ext uri="{FF2B5EF4-FFF2-40B4-BE49-F238E27FC236}">
                <a16:creationId xmlns:a16="http://schemas.microsoft.com/office/drawing/2014/main" id="{6B71A73C-54DC-B6F6-88D7-C86763C66E6A}"/>
              </a:ext>
            </a:extLst>
          </p:cNvPr>
          <p:cNvSpPr/>
          <p:nvPr/>
        </p:nvSpPr>
        <p:spPr>
          <a:xfrm>
            <a:off x="8961821" y="3932958"/>
            <a:ext cx="1056151" cy="680576"/>
          </a:xfrm>
          <a:prstGeom prst="up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Función de </a:t>
            </a:r>
            <a:r>
              <a:rPr lang="es-MX" sz="1200" dirty="0">
                <a:latin typeface="Century Schoolbook" panose="02040604050505020304" pitchFamily="18" charset="0"/>
              </a:rPr>
              <a:t>Agregación</a:t>
            </a:r>
            <a:endParaRPr lang="es-MX" sz="1200" dirty="0"/>
          </a:p>
        </p:txBody>
      </p:sp>
      <p:sp>
        <p:nvSpPr>
          <p:cNvPr id="24" name="Globo: flecha hacia abajo 23">
            <a:extLst>
              <a:ext uri="{FF2B5EF4-FFF2-40B4-BE49-F238E27FC236}">
                <a16:creationId xmlns:a16="http://schemas.microsoft.com/office/drawing/2014/main" id="{85FEA3D6-961E-B41C-9D05-DCC64C22FFF6}"/>
              </a:ext>
            </a:extLst>
          </p:cNvPr>
          <p:cNvSpPr/>
          <p:nvPr/>
        </p:nvSpPr>
        <p:spPr>
          <a:xfrm>
            <a:off x="9513895" y="2366943"/>
            <a:ext cx="777746" cy="540001"/>
          </a:xfrm>
          <a:prstGeom prst="downArrowCallou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Umbral </a:t>
            </a:r>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A3B96C21-B253-FC2B-A180-47035781DD87}"/>
                  </a:ext>
                </a:extLst>
              </p:cNvPr>
              <p:cNvSpPr txBox="1"/>
              <p:nvPr/>
            </p:nvSpPr>
            <p:spPr>
              <a:xfrm>
                <a:off x="7870558" y="5069166"/>
                <a:ext cx="3531801"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1" i="1" smtClean="0">
                          <a:latin typeface="Cambria Math" panose="02040503050406030204" pitchFamily="18" charset="0"/>
                        </a:rPr>
                        <m:t>𝒇</m:t>
                      </m:r>
                      <m:d>
                        <m:dPr>
                          <m:ctrlPr>
                            <a:rPr lang="es-MX" sz="2400" b="1" i="1" smtClean="0">
                              <a:latin typeface="Cambria Math" panose="02040503050406030204" pitchFamily="18" charset="0"/>
                            </a:rPr>
                          </m:ctrlPr>
                        </m:dPr>
                        <m:e>
                          <m:r>
                            <a:rPr lang="es-MX" sz="2400" b="1" i="1" smtClean="0">
                              <a:latin typeface="Cambria Math" panose="02040503050406030204" pitchFamily="18" charset="0"/>
                            </a:rPr>
                            <m:t>𝒙</m:t>
                          </m:r>
                        </m:e>
                      </m:d>
                      <m:r>
                        <a:rPr lang="es-MX" sz="2400" b="1" i="1" smtClean="0">
                          <a:latin typeface="Cambria Math" panose="02040503050406030204" pitchFamily="18" charset="0"/>
                        </a:rPr>
                        <m:t>=</m:t>
                      </m:r>
                      <m:d>
                        <m:dPr>
                          <m:begChr m:val="{"/>
                          <m:endChr m:val=""/>
                          <m:ctrlPr>
                            <a:rPr lang="es-MX" sz="2400" b="1" i="1" smtClean="0">
                              <a:latin typeface="Cambria Math" panose="02040503050406030204" pitchFamily="18" charset="0"/>
                            </a:rPr>
                          </m:ctrlPr>
                        </m:dPr>
                        <m:e>
                          <m:eqArr>
                            <m:eqArrPr>
                              <m:ctrlPr>
                                <a:rPr lang="es-MX" sz="2400" b="1" i="1" smtClean="0">
                                  <a:latin typeface="Cambria Math" panose="02040503050406030204" pitchFamily="18" charset="0"/>
                                </a:rPr>
                              </m:ctrlPr>
                            </m:eqArrPr>
                            <m:e>
                              <m:r>
                                <a:rPr lang="es-MX" sz="2400" b="1" i="1" smtClean="0">
                                  <a:latin typeface="Cambria Math" panose="02040503050406030204" pitchFamily="18" charset="0"/>
                                </a:rPr>
                                <m:t>𝟏</m:t>
                              </m:r>
                              <m:r>
                                <a:rPr lang="es-MX" sz="2400" b="1" i="1" smtClean="0">
                                  <a:latin typeface="Cambria Math" panose="02040503050406030204" pitchFamily="18" charset="0"/>
                                </a:rPr>
                                <m:t>,  </m:t>
                              </m:r>
                              <m:r>
                                <a:rPr lang="es-MX" sz="2400" b="1" i="1" smtClean="0">
                                  <a:latin typeface="Cambria Math" panose="02040503050406030204" pitchFamily="18" charset="0"/>
                                </a:rPr>
                                <m:t>𝒔𝒊</m:t>
                              </m:r>
                              <m:r>
                                <a:rPr lang="es-MX" sz="2400" b="1" i="1" smtClean="0">
                                  <a:latin typeface="Cambria Math" panose="02040503050406030204" pitchFamily="18" charset="0"/>
                                </a:rPr>
                                <m:t> ∑</m:t>
                              </m:r>
                              <m:sSub>
                                <m:sSubPr>
                                  <m:ctrlPr>
                                    <a:rPr lang="es-MX" sz="2400" b="1" i="1" smtClean="0">
                                      <a:latin typeface="Cambria Math" panose="02040503050406030204" pitchFamily="18" charset="0"/>
                                      <a:ea typeface="Cambria Math" panose="02040503050406030204" pitchFamily="18" charset="0"/>
                                    </a:rPr>
                                  </m:ctrlPr>
                                </m:sSubPr>
                                <m:e>
                                  <m:r>
                                    <a:rPr lang="es-MX" sz="2400" b="1" i="1" smtClean="0">
                                      <a:latin typeface="Cambria Math" panose="02040503050406030204" pitchFamily="18" charset="0"/>
                                      <a:ea typeface="Cambria Math" panose="02040503050406030204" pitchFamily="18" charset="0"/>
                                    </a:rPr>
                                    <m:t>𝒙</m:t>
                                  </m:r>
                                </m:e>
                                <m:sub>
                                  <m:r>
                                    <a:rPr lang="es-MX" sz="2400" b="1" i="1" smtClean="0">
                                      <a:latin typeface="Cambria Math" panose="02040503050406030204" pitchFamily="18" charset="0"/>
                                      <a:ea typeface="Cambria Math" panose="02040503050406030204" pitchFamily="18" charset="0"/>
                                    </a:rPr>
                                    <m:t>𝒊</m:t>
                                  </m:r>
                                </m:sub>
                              </m:sSub>
                              <m:r>
                                <a:rPr lang="es-MX" sz="2400" b="1" i="1" smtClean="0">
                                  <a:latin typeface="Cambria Math" panose="02040503050406030204" pitchFamily="18" charset="0"/>
                                  <a:ea typeface="Cambria Math" panose="02040503050406030204" pitchFamily="18" charset="0"/>
                                </a:rPr>
                                <m:t>≥</m:t>
                              </m:r>
                              <m:r>
                                <a:rPr lang="es-MX" sz="2400" b="1" i="1" smtClean="0">
                                  <a:latin typeface="Cambria Math" panose="02040503050406030204" pitchFamily="18" charset="0"/>
                                  <a:ea typeface="Cambria Math" panose="02040503050406030204" pitchFamily="18" charset="0"/>
                                </a:rPr>
                                <m:t>𝜽</m:t>
                              </m:r>
                            </m:e>
                            <m:e>
                              <m:r>
                                <a:rPr lang="es-MX" sz="2400" b="1" i="1" smtClean="0">
                                  <a:latin typeface="Cambria Math" panose="02040503050406030204" pitchFamily="18" charset="0"/>
                                </a:rPr>
                                <m:t>&amp;</m:t>
                              </m:r>
                              <m:r>
                                <a:rPr lang="es-MX" sz="2400" b="1" i="1" smtClean="0">
                                  <a:latin typeface="Cambria Math" panose="02040503050406030204" pitchFamily="18" charset="0"/>
                                </a:rPr>
                                <m:t>𝟎</m:t>
                              </m:r>
                              <m:r>
                                <a:rPr lang="es-MX" sz="2400" b="1" i="1" smtClean="0">
                                  <a:latin typeface="Cambria Math" panose="02040503050406030204" pitchFamily="18" charset="0"/>
                                </a:rPr>
                                <m:t>,  </m:t>
                              </m:r>
                              <m:r>
                                <a:rPr lang="es-MX" sz="2400" b="1" i="1" smtClean="0">
                                  <a:latin typeface="Cambria Math" panose="02040503050406030204" pitchFamily="18" charset="0"/>
                                </a:rPr>
                                <m:t>𝒔𝒊</m:t>
                              </m:r>
                              <m:r>
                                <a:rPr lang="es-MX" sz="2400" b="1" i="1" smtClean="0">
                                  <a:latin typeface="Cambria Math" panose="02040503050406030204" pitchFamily="18" charset="0"/>
                                </a:rPr>
                                <m:t> ∑</m:t>
                              </m:r>
                              <m:sSub>
                                <m:sSubPr>
                                  <m:ctrlPr>
                                    <a:rPr lang="es-MX" sz="2400" b="1" i="1">
                                      <a:latin typeface="Cambria Math" panose="02040503050406030204" pitchFamily="18" charset="0"/>
                                      <a:ea typeface="Cambria Math" panose="02040503050406030204" pitchFamily="18" charset="0"/>
                                    </a:rPr>
                                  </m:ctrlPr>
                                </m:sSubPr>
                                <m:e>
                                  <m:r>
                                    <a:rPr lang="es-MX" sz="2400" b="1" i="1">
                                      <a:latin typeface="Cambria Math" panose="02040503050406030204" pitchFamily="18" charset="0"/>
                                      <a:ea typeface="Cambria Math" panose="02040503050406030204" pitchFamily="18" charset="0"/>
                                    </a:rPr>
                                    <m:t>𝒙</m:t>
                                  </m:r>
                                </m:e>
                                <m:sub>
                                  <m:r>
                                    <a:rPr lang="es-MX" sz="2400" b="1" i="1">
                                      <a:latin typeface="Cambria Math" panose="02040503050406030204" pitchFamily="18" charset="0"/>
                                      <a:ea typeface="Cambria Math" panose="02040503050406030204" pitchFamily="18" charset="0"/>
                                    </a:rPr>
                                    <m:t>𝒊</m:t>
                                  </m:r>
                                </m:sub>
                              </m:sSub>
                              <m:r>
                                <a:rPr lang="es-MX" sz="2400" b="1" i="1" smtClean="0">
                                  <a:latin typeface="Cambria Math" panose="02040503050406030204" pitchFamily="18" charset="0"/>
                                  <a:ea typeface="Cambria Math" panose="02040503050406030204" pitchFamily="18" charset="0"/>
                                </a:rPr>
                                <m:t>&lt;</m:t>
                              </m:r>
                              <m:r>
                                <a:rPr lang="es-MX" sz="2400" b="1" i="1" smtClean="0">
                                  <a:latin typeface="Cambria Math" panose="02040503050406030204" pitchFamily="18" charset="0"/>
                                </a:rPr>
                                <m:t>𝜽</m:t>
                              </m:r>
                            </m:e>
                          </m:eqArr>
                        </m:e>
                      </m:d>
                    </m:oMath>
                  </m:oMathPara>
                </a14:m>
                <a:endParaRPr lang="es-MX" sz="2400" b="1" dirty="0">
                  <a:latin typeface="Century Schoolbook" panose="02040604050505020304" pitchFamily="18" charset="0"/>
                </a:endParaRPr>
              </a:p>
            </p:txBody>
          </p:sp>
        </mc:Choice>
        <mc:Fallback xmlns="">
          <p:sp>
            <p:nvSpPr>
              <p:cNvPr id="25" name="CuadroTexto 24">
                <a:extLst>
                  <a:ext uri="{FF2B5EF4-FFF2-40B4-BE49-F238E27FC236}">
                    <a16:creationId xmlns:a16="http://schemas.microsoft.com/office/drawing/2014/main" id="{A3B96C21-B253-FC2B-A180-47035781DD87}"/>
                  </a:ext>
                </a:extLst>
              </p:cNvPr>
              <p:cNvSpPr txBox="1">
                <a:spLocks noRot="1" noChangeAspect="1" noMove="1" noResize="1" noEditPoints="1" noAdjustHandles="1" noChangeArrowheads="1" noChangeShapeType="1" noTextEdit="1"/>
              </p:cNvSpPr>
              <p:nvPr/>
            </p:nvSpPr>
            <p:spPr>
              <a:xfrm>
                <a:off x="7870558" y="5069166"/>
                <a:ext cx="3531801" cy="823815"/>
              </a:xfrm>
              <a:prstGeom prst="rect">
                <a:avLst/>
              </a:prstGeom>
              <a:blipFill>
                <a:blip r:embed="rId9"/>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6495952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6995_TF22378848.potx" id="{85DF5566-E470-4B76-A232-C21C6F80612C}" vid="{69CBCECC-819E-48E2-AFD3-2FC38523383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6460</TotalTime>
  <Words>4057</Words>
  <Application>Microsoft Office PowerPoint</Application>
  <PresentationFormat>Panorámica</PresentationFormat>
  <Paragraphs>495</Paragraphs>
  <Slides>56</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56</vt:i4>
      </vt:variant>
    </vt:vector>
  </HeadingPairs>
  <TitlesOfParts>
    <vt:vector size="65" baseType="lpstr">
      <vt:lpstr>Calibri</vt:lpstr>
      <vt:lpstr>Cambria Math</vt:lpstr>
      <vt:lpstr>Century Schoolbook</vt:lpstr>
      <vt:lpstr>Helvetica Neue</vt:lpstr>
      <vt:lpstr>Tw Cen MT</vt:lpstr>
      <vt:lpstr>Tw Cen MT Condensed</vt:lpstr>
      <vt:lpstr>Wingdings</vt:lpstr>
      <vt:lpstr>Wingdings 3</vt:lpstr>
      <vt:lpstr>Integral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dc:creator>
  <cp:lastModifiedBy>DELL</cp:lastModifiedBy>
  <cp:revision>69</cp:revision>
  <dcterms:created xsi:type="dcterms:W3CDTF">2022-09-14T18:02:41Z</dcterms:created>
  <dcterms:modified xsi:type="dcterms:W3CDTF">2022-09-20T18:52:27Z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